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notesMasterIdLst>
    <p:notesMasterId r:id="rId20"/>
  </p:notesMasterIdLst>
  <p:handoutMasterIdLst>
    <p:handoutMasterId r:id="rId21"/>
  </p:handoutMasterIdLst>
  <p:sldIdLst>
    <p:sldId id="352" r:id="rId2"/>
    <p:sldId id="372" r:id="rId3"/>
    <p:sldId id="359" r:id="rId4"/>
    <p:sldId id="358" r:id="rId5"/>
    <p:sldId id="323" r:id="rId6"/>
    <p:sldId id="361" r:id="rId7"/>
    <p:sldId id="360" r:id="rId8"/>
    <p:sldId id="308" r:id="rId9"/>
    <p:sldId id="312" r:id="rId10"/>
    <p:sldId id="304" r:id="rId11"/>
    <p:sldId id="327" r:id="rId12"/>
    <p:sldId id="362" r:id="rId13"/>
    <p:sldId id="366" r:id="rId14"/>
    <p:sldId id="369" r:id="rId15"/>
    <p:sldId id="370" r:id="rId16"/>
    <p:sldId id="371" r:id="rId17"/>
    <p:sldId id="354" r:id="rId18"/>
    <p:sldId id="368"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9E717CF-286B-7241-BD7A-52949F8FF895}">
          <p14:sldIdLst>
            <p14:sldId id="352"/>
            <p14:sldId id="372"/>
            <p14:sldId id="359"/>
            <p14:sldId id="358"/>
            <p14:sldId id="323"/>
            <p14:sldId id="361"/>
            <p14:sldId id="360"/>
            <p14:sldId id="308"/>
            <p14:sldId id="312"/>
            <p14:sldId id="304"/>
            <p14:sldId id="327"/>
            <p14:sldId id="362"/>
            <p14:sldId id="366"/>
            <p14:sldId id="369"/>
            <p14:sldId id="370"/>
            <p14:sldId id="371"/>
            <p14:sldId id="354"/>
            <p14:sldId id="368"/>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80"/>
    <a:srgbClr val="D48E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75" autoAdjust="0"/>
    <p:restoredTop sz="94700" autoAdjust="0"/>
  </p:normalViewPr>
  <p:slideViewPr>
    <p:cSldViewPr snapToGrid="0">
      <p:cViewPr>
        <p:scale>
          <a:sx n="125" d="100"/>
          <a:sy n="125" d="100"/>
        </p:scale>
        <p:origin x="-80" y="-80"/>
      </p:cViewPr>
      <p:guideLst>
        <p:guide orient="horz" pos="2160"/>
        <p:guide pos="2880"/>
      </p:guideLst>
    </p:cSldViewPr>
  </p:slideViewPr>
  <p:notesTextViewPr>
    <p:cViewPr>
      <p:scale>
        <a:sx n="1" d="1"/>
        <a:sy n="1" d="1"/>
      </p:scale>
      <p:origin x="0" y="0"/>
    </p:cViewPr>
  </p:notesTextViewPr>
  <p:sorterViewPr>
    <p:cViewPr>
      <p:scale>
        <a:sx n="110" d="100"/>
        <a:sy n="110" d="100"/>
      </p:scale>
      <p:origin x="0" y="6198"/>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F6841D8-643E-F44C-8839-87CEC1D1DE1C}" type="datetime1">
              <a:rPr lang="en-US" smtClean="0"/>
              <a:t>8/25/15</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AB085C-B969-5748-B439-8C3107131641}" type="slidenum">
              <a:rPr lang="en-US" smtClean="0"/>
              <a:t>‹#›</a:t>
            </a:fld>
            <a:endParaRPr lang="en-US" dirty="0"/>
          </a:p>
        </p:txBody>
      </p:sp>
    </p:spTree>
    <p:extLst>
      <p:ext uri="{BB962C8B-B14F-4D97-AF65-F5344CB8AC3E}">
        <p14:creationId xmlns:p14="http://schemas.microsoft.com/office/powerpoint/2010/main" val="237501407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tiff>
</file>

<file path=ppt/media/image14.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BBA3CB6-E727-344F-8D0C-9D3EF755514F}" type="datetime1">
              <a:rPr lang="en-US" smtClean="0"/>
              <a:t>8/25/15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653D3F-A9ED-7445-86FE-0C7F16C9F6F9}" type="slidenum">
              <a:rPr lang="en-US" smtClean="0"/>
              <a:t>‹#›</a:t>
            </a:fld>
            <a:endParaRPr lang="en-US" dirty="0"/>
          </a:p>
        </p:txBody>
      </p:sp>
    </p:spTree>
    <p:extLst>
      <p:ext uri="{BB962C8B-B14F-4D97-AF65-F5344CB8AC3E}">
        <p14:creationId xmlns:p14="http://schemas.microsoft.com/office/powerpoint/2010/main" val="19194824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653D3F-A9ED-7445-86FE-0C7F16C9F6F9}" type="slidenum">
              <a:rPr lang="en-US" smtClean="0"/>
              <a:t>2</a:t>
            </a:fld>
            <a:endParaRPr lang="en-US" dirty="0"/>
          </a:p>
        </p:txBody>
      </p:sp>
    </p:spTree>
    <p:extLst>
      <p:ext uri="{BB962C8B-B14F-4D97-AF65-F5344CB8AC3E}">
        <p14:creationId xmlns:p14="http://schemas.microsoft.com/office/powerpoint/2010/main" val="40495885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653D3F-A9ED-7445-86FE-0C7F16C9F6F9}" type="slidenum">
              <a:rPr lang="en-US" smtClean="0"/>
              <a:t>3</a:t>
            </a:fld>
            <a:endParaRPr lang="en-US" dirty="0"/>
          </a:p>
        </p:txBody>
      </p:sp>
    </p:spTree>
    <p:extLst>
      <p:ext uri="{BB962C8B-B14F-4D97-AF65-F5344CB8AC3E}">
        <p14:creationId xmlns:p14="http://schemas.microsoft.com/office/powerpoint/2010/main" val="4049588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653D3F-A9ED-7445-86FE-0C7F16C9F6F9}" type="slidenum">
              <a:rPr lang="en-US" smtClean="0"/>
              <a:t>4</a:t>
            </a:fld>
            <a:endParaRPr lang="en-US" dirty="0"/>
          </a:p>
        </p:txBody>
      </p:sp>
    </p:spTree>
    <p:extLst>
      <p:ext uri="{BB962C8B-B14F-4D97-AF65-F5344CB8AC3E}">
        <p14:creationId xmlns:p14="http://schemas.microsoft.com/office/powerpoint/2010/main" val="4049588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653D3F-A9ED-7445-86FE-0C7F16C9F6F9}" type="slidenum">
              <a:rPr lang="en-US" smtClean="0"/>
              <a:t>5</a:t>
            </a:fld>
            <a:endParaRPr lang="en-US" dirty="0"/>
          </a:p>
        </p:txBody>
      </p:sp>
    </p:spTree>
    <p:extLst>
      <p:ext uri="{BB962C8B-B14F-4D97-AF65-F5344CB8AC3E}">
        <p14:creationId xmlns:p14="http://schemas.microsoft.com/office/powerpoint/2010/main" val="40495885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653D3F-A9ED-7445-86FE-0C7F16C9F6F9}" type="slidenum">
              <a:rPr lang="en-US" smtClean="0"/>
              <a:t>6</a:t>
            </a:fld>
            <a:endParaRPr lang="en-US" dirty="0"/>
          </a:p>
        </p:txBody>
      </p:sp>
    </p:spTree>
    <p:extLst>
      <p:ext uri="{BB962C8B-B14F-4D97-AF65-F5344CB8AC3E}">
        <p14:creationId xmlns:p14="http://schemas.microsoft.com/office/powerpoint/2010/main" val="40495885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653D3F-A9ED-7445-86FE-0C7F16C9F6F9}" type="slidenum">
              <a:rPr lang="en-US" smtClean="0"/>
              <a:t>7</a:t>
            </a:fld>
            <a:endParaRPr lang="en-US" dirty="0"/>
          </a:p>
        </p:txBody>
      </p:sp>
    </p:spTree>
    <p:extLst>
      <p:ext uri="{BB962C8B-B14F-4D97-AF65-F5344CB8AC3E}">
        <p14:creationId xmlns:p14="http://schemas.microsoft.com/office/powerpoint/2010/main" val="40495885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653D3F-A9ED-7445-86FE-0C7F16C9F6F9}" type="slidenum">
              <a:rPr lang="en-US" smtClean="0"/>
              <a:t>11</a:t>
            </a:fld>
            <a:endParaRPr lang="en-US" dirty="0"/>
          </a:p>
        </p:txBody>
      </p:sp>
    </p:spTree>
    <p:extLst>
      <p:ext uri="{BB962C8B-B14F-4D97-AF65-F5344CB8AC3E}">
        <p14:creationId xmlns:p14="http://schemas.microsoft.com/office/powerpoint/2010/main" val="40495885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Rectangle 6"/>
          <p:cNvSpPr/>
          <p:nvPr/>
        </p:nvSpPr>
        <p:spPr>
          <a:xfrm>
            <a:off x="-5132" y="2457218"/>
            <a:ext cx="9146751"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p:cNvSpPr>
            <a:spLocks noGrp="1"/>
          </p:cNvSpPr>
          <p:nvPr>
            <p:ph type="ctrTitle" hasCustomPrompt="1"/>
          </p:nvPr>
        </p:nvSpPr>
        <p:spPr>
          <a:xfrm>
            <a:off x="274319" y="2511655"/>
            <a:ext cx="8603674" cy="1739347"/>
          </a:xfrm>
        </p:spPr>
        <p:txBody>
          <a:bodyPr tIns="45720" bIns="45720" anchor="ctr">
            <a:normAutofit/>
          </a:bodyPr>
          <a:lstStyle>
            <a:lvl1pPr algn="ctr">
              <a:lnSpc>
                <a:spcPct val="80000"/>
              </a:lnSpc>
              <a:defRPr sz="6000" spc="0" baseline="0"/>
            </a:lvl1pPr>
          </a:lstStyle>
          <a:p>
            <a:r>
              <a:rPr lang="en-US" dirty="0" smtClean="0"/>
              <a:t>Click to Edit Master Title Style</a:t>
            </a:r>
            <a:endParaRPr lang="en-US" dirty="0"/>
          </a:p>
        </p:txBody>
      </p:sp>
      <p:sp>
        <p:nvSpPr>
          <p:cNvPr id="3" name="Subtitle 2"/>
          <p:cNvSpPr>
            <a:spLocks noGrp="1"/>
          </p:cNvSpPr>
          <p:nvPr>
            <p:ph type="subTitle" idx="1"/>
          </p:nvPr>
        </p:nvSpPr>
        <p:spPr>
          <a:xfrm>
            <a:off x="1143000" y="4390292"/>
            <a:ext cx="6858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40773" y="495317"/>
            <a:ext cx="4862454" cy="1587480"/>
          </a:xfrm>
          <a:prstGeom prst="rect">
            <a:avLst/>
          </a:prstGeom>
        </p:spPr>
      </p:pic>
    </p:spTree>
    <p:extLst>
      <p:ext uri="{BB962C8B-B14F-4D97-AF65-F5344CB8AC3E}">
        <p14:creationId xmlns:p14="http://schemas.microsoft.com/office/powerpoint/2010/main" val="141939093"/>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1_Title Slide">
    <p:bg>
      <p:bgRef idx="1002">
        <a:schemeClr val="bg2"/>
      </p:bgRef>
    </p:bg>
    <p:spTree>
      <p:nvGrpSpPr>
        <p:cNvPr id="1" name=""/>
        <p:cNvGrpSpPr/>
        <p:nvPr/>
      </p:nvGrpSpPr>
      <p:grpSpPr>
        <a:xfrm>
          <a:off x="0" y="0"/>
          <a:ext cx="0" cy="0"/>
          <a:chOff x="0" y="0"/>
          <a:chExt cx="0" cy="0"/>
        </a:xfrm>
      </p:grpSpPr>
      <p:sp>
        <p:nvSpPr>
          <p:cNvPr id="7" name="Rectangle 6"/>
          <p:cNvSpPr/>
          <p:nvPr/>
        </p:nvSpPr>
        <p:spPr>
          <a:xfrm>
            <a:off x="-5132" y="2457218"/>
            <a:ext cx="9146751"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hasCustomPrompt="1"/>
          </p:nvPr>
        </p:nvSpPr>
        <p:spPr>
          <a:xfrm>
            <a:off x="274319" y="2501071"/>
            <a:ext cx="8603674" cy="1739347"/>
          </a:xfrm>
        </p:spPr>
        <p:txBody>
          <a:bodyPr tIns="45720" bIns="45720" anchor="ctr">
            <a:normAutofit/>
          </a:bodyPr>
          <a:lstStyle>
            <a:lvl1pPr algn="ctr">
              <a:lnSpc>
                <a:spcPct val="80000"/>
              </a:lnSpc>
              <a:defRPr sz="6000" spc="0" baseline="0"/>
            </a:lvl1pPr>
          </a:lstStyle>
          <a:p>
            <a:r>
              <a:rPr lang="en-US" dirty="0" smtClean="0"/>
              <a:t>Click to Edit Master Title Style</a:t>
            </a:r>
            <a:endParaRPr lang="en-US" dirty="0"/>
          </a:p>
        </p:txBody>
      </p:sp>
      <p:sp>
        <p:nvSpPr>
          <p:cNvPr id="3" name="Subtitle 2"/>
          <p:cNvSpPr>
            <a:spLocks noGrp="1"/>
          </p:cNvSpPr>
          <p:nvPr>
            <p:ph type="subTitle" idx="1"/>
          </p:nvPr>
        </p:nvSpPr>
        <p:spPr>
          <a:xfrm>
            <a:off x="1143000" y="4390292"/>
            <a:ext cx="6858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smtClean="0"/>
              <a:t>Click to edit Master subtitle style</a:t>
            </a:r>
            <a:endParaRPr lang="en-US" dirty="0"/>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40773" y="495317"/>
            <a:ext cx="4862454" cy="1587480"/>
          </a:xfrm>
          <a:prstGeom prst="rect">
            <a:avLst/>
          </a:prstGeom>
        </p:spPr>
      </p:pic>
      <p:sp>
        <p:nvSpPr>
          <p:cNvPr id="10" name="Slide Number Placeholder 9"/>
          <p:cNvSpPr>
            <a:spLocks noGrp="1"/>
          </p:cNvSpPr>
          <p:nvPr>
            <p:ph type="sldNum" sz="quarter" idx="10"/>
          </p:nvPr>
        </p:nvSpPr>
        <p:spPr/>
        <p:txBody>
          <a:bodyPr/>
          <a:lstStyle/>
          <a:p>
            <a:fld id="{1E4A6B2A-4511-024B-81A0-5171B8638FBB}" type="slidenum">
              <a:rPr lang="en-US" smtClean="0"/>
              <a:pPr/>
              <a:t>‹#›</a:t>
            </a:fld>
            <a:endParaRPr lang="en-US" dirty="0"/>
          </a:p>
        </p:txBody>
      </p:sp>
    </p:spTree>
    <p:extLst>
      <p:ext uri="{BB962C8B-B14F-4D97-AF65-F5344CB8AC3E}">
        <p14:creationId xmlns:p14="http://schemas.microsoft.com/office/powerpoint/2010/main" val="3859239122"/>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685019" y="1132417"/>
            <a:ext cx="7772400" cy="519641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38075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255" y="6360956"/>
            <a:ext cx="1307147" cy="433993"/>
          </a:xfrm>
          <a:prstGeom prst="rect">
            <a:avLst/>
          </a:prstGeom>
        </p:spPr>
      </p:pic>
    </p:spTree>
    <p:extLst>
      <p:ext uri="{BB962C8B-B14F-4D97-AF65-F5344CB8AC3E}">
        <p14:creationId xmlns:p14="http://schemas.microsoft.com/office/powerpoint/2010/main" val="3536320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Slide Number Placeholder 3"/>
          <p:cNvSpPr>
            <a:spLocks noGrp="1"/>
          </p:cNvSpPr>
          <p:nvPr>
            <p:ph type="sldNum" sz="quarter" idx="11"/>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1073584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7"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0" y="176110"/>
            <a:ext cx="9142076" cy="8187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Placeholder 1"/>
          <p:cNvSpPr>
            <a:spLocks noGrp="1"/>
          </p:cNvSpPr>
          <p:nvPr>
            <p:ph type="title"/>
          </p:nvPr>
        </p:nvSpPr>
        <p:spPr>
          <a:xfrm>
            <a:off x="685019" y="199509"/>
            <a:ext cx="7772400" cy="763574"/>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85019" y="1090083"/>
            <a:ext cx="7772400" cy="523875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8265139" y="6422855"/>
            <a:ext cx="709698"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smtClean="0"/>
              <a:pPr/>
              <a:t>‹#›</a:t>
            </a:fld>
            <a:endParaRPr lang="en-US" dirty="0"/>
          </a:p>
        </p:txBody>
      </p:sp>
      <p:pic>
        <p:nvPicPr>
          <p:cNvPr id="8" name="Picture 7"/>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683255" y="6360956"/>
            <a:ext cx="1307147" cy="433993"/>
          </a:xfrm>
          <a:prstGeom prst="rect">
            <a:avLst/>
          </a:prstGeom>
        </p:spPr>
      </p:pic>
    </p:spTree>
    <p:extLst>
      <p:ext uri="{BB962C8B-B14F-4D97-AF65-F5344CB8AC3E}">
        <p14:creationId xmlns:p14="http://schemas.microsoft.com/office/powerpoint/2010/main" val="2688825121"/>
      </p:ext>
    </p:extLst>
  </p:cSld>
  <p:clrMap bg1="dk1" tx1="lt1" bg2="dk2" tx2="lt2" accent1="accent1" accent2="accent2" accent3="accent3" accent4="accent4" accent5="accent5" accent6="accent6" hlink="hlink" folHlink="folHlink"/>
  <p:sldLayoutIdLst>
    <p:sldLayoutId id="2147483661" r:id="rId1"/>
    <p:sldLayoutId id="2147483673" r:id="rId2"/>
    <p:sldLayoutId id="2147483662" r:id="rId3"/>
    <p:sldLayoutId id="2147483667" r:id="rId4"/>
    <p:sldLayoutId id="2147483672" r:id="rId5"/>
  </p:sldLayoutIdLst>
  <p:hf hdr="0" ftr="0" dt="0"/>
  <p:txStyles>
    <p:titleStyle>
      <a:lvl1pPr algn="l" defTabSz="914400" rtl="0" eaLnBrk="1" latinLnBrk="0" hangingPunct="1">
        <a:lnSpc>
          <a:spcPct val="85000"/>
        </a:lnSpc>
        <a:spcBef>
          <a:spcPct val="0"/>
        </a:spcBef>
        <a:buNone/>
        <a:defRPr sz="4000" kern="1200" cap="none"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tiff"/><Relationship Id="rId3" Type="http://schemas.openxmlformats.org/officeDocument/2006/relationships/image" Target="../media/image14.tiff"/></Relationships>
</file>

<file path=ppt/slides/_rels/slide17.xml.rels><?xml version="1.0" encoding="UTF-8" standalone="yes"?>
<Relationships xmlns="http://schemas.openxmlformats.org/package/2006/relationships"><Relationship Id="rId3" Type="http://schemas.openxmlformats.org/officeDocument/2006/relationships/hyperlink" Target="mailto:ilandrum@continuousassurance.org" TargetMode="External"/><Relationship Id="rId4" Type="http://schemas.openxmlformats.org/officeDocument/2006/relationships/hyperlink" Target="mailto:swamp@continuousassurance.org" TargetMode="External"/><Relationship Id="rId5" Type="http://schemas.openxmlformats.org/officeDocument/2006/relationships/hyperlink" Target="mailto:support@continuousassurance.org" TargetMode="External"/><Relationship Id="rId1" Type="http://schemas.openxmlformats.org/officeDocument/2006/relationships/slideLayout" Target="../slideLayouts/slideLayout3.xml"/><Relationship Id="rId2" Type="http://schemas.openxmlformats.org/officeDocument/2006/relationships/hyperlink" Target="https://continuousassurance.org"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continuousassurance.org/about-us/faq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511655"/>
            <a:ext cx="9144000" cy="1739347"/>
          </a:xfrm>
        </p:spPr>
        <p:txBody>
          <a:bodyPr>
            <a:noAutofit/>
          </a:bodyPr>
          <a:lstStyle/>
          <a:p>
            <a:r>
              <a:rPr lang="en-US" sz="5000" dirty="0" smtClean="0"/>
              <a:t>Getting to Know the SWAMP</a:t>
            </a:r>
            <a:br>
              <a:rPr lang="en-US" sz="5000" dirty="0" smtClean="0"/>
            </a:br>
            <a:r>
              <a:rPr lang="en-US" sz="5000" dirty="0" smtClean="0"/>
              <a:t>(Software Assurance Marketplace)</a:t>
            </a:r>
            <a:endParaRPr lang="en-US" sz="5000" dirty="0"/>
          </a:p>
        </p:txBody>
      </p:sp>
      <p:sp>
        <p:nvSpPr>
          <p:cNvPr id="3" name="Subtitle 2"/>
          <p:cNvSpPr>
            <a:spLocks noGrp="1"/>
          </p:cNvSpPr>
          <p:nvPr>
            <p:ph type="subTitle" idx="1"/>
          </p:nvPr>
        </p:nvSpPr>
        <p:spPr>
          <a:xfrm>
            <a:off x="1143000" y="4517292"/>
            <a:ext cx="6858000" cy="1515208"/>
          </a:xfrm>
        </p:spPr>
        <p:txBody>
          <a:bodyPr>
            <a:normAutofit/>
          </a:bodyPr>
          <a:lstStyle/>
          <a:p>
            <a:r>
              <a:rPr lang="en-US" sz="4000" dirty="0" smtClean="0"/>
              <a:t>Irene Landrum </a:t>
            </a:r>
          </a:p>
          <a:p>
            <a:r>
              <a:rPr lang="en-US" sz="3200" dirty="0" smtClean="0"/>
              <a:t>Assistant Project Manager</a:t>
            </a:r>
          </a:p>
        </p:txBody>
      </p:sp>
    </p:spTree>
    <p:extLst>
      <p:ext uri="{BB962C8B-B14F-4D97-AF65-F5344CB8AC3E}">
        <p14:creationId xmlns:p14="http://schemas.microsoft.com/office/powerpoint/2010/main" val="142377657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a:xfrm>
            <a:off x="457200" y="0"/>
            <a:ext cx="8229600" cy="1077913"/>
          </a:xfrm>
        </p:spPr>
        <p:txBody>
          <a:bodyPr/>
          <a:lstStyle/>
          <a:p>
            <a:pPr eaLnBrk="1" hangingPunct="1"/>
            <a:r>
              <a:rPr lang="en-US" altLang="zh-TW" dirty="0" smtClean="0">
                <a:cs typeface="Tahoma" pitchFamily="34" charset="0"/>
              </a:rPr>
              <a:t>Run the Tools Early, Run Them Often</a:t>
            </a:r>
          </a:p>
        </p:txBody>
      </p:sp>
      <p:sp>
        <p:nvSpPr>
          <p:cNvPr id="3" name="Content Placeholder 2"/>
          <p:cNvSpPr>
            <a:spLocks noGrp="1"/>
          </p:cNvSpPr>
          <p:nvPr>
            <p:ph idx="1"/>
          </p:nvPr>
        </p:nvSpPr>
        <p:spPr>
          <a:xfrm>
            <a:off x="190500" y="1241425"/>
            <a:ext cx="8721725" cy="1077913"/>
          </a:xfrm>
        </p:spPr>
        <p:txBody>
          <a:bodyPr rtlCol="0">
            <a:normAutofit/>
          </a:bodyPr>
          <a:lstStyle/>
          <a:p>
            <a:pPr eaLnBrk="1" fontAlgn="auto" hangingPunct="1">
              <a:spcAft>
                <a:spcPts val="0"/>
              </a:spcAft>
              <a:buFont typeface="Arial"/>
              <a:buNone/>
              <a:defRPr/>
            </a:pPr>
            <a:r>
              <a:rPr lang="en-US" sz="2400" dirty="0" smtClean="0">
                <a:ea typeface="+mn-ea"/>
              </a:rPr>
              <a:t>Build in assurance from day one, or the task becomes overwhelming for the programmer :</a:t>
            </a:r>
          </a:p>
        </p:txBody>
      </p:sp>
      <p:sp>
        <p:nvSpPr>
          <p:cNvPr id="23556" name="TextBox 1"/>
          <p:cNvSpPr txBox="1">
            <a:spLocks noChangeArrowheads="1"/>
          </p:cNvSpPr>
          <p:nvPr/>
        </p:nvSpPr>
        <p:spPr bwMode="auto">
          <a:xfrm>
            <a:off x="1116013" y="2139512"/>
            <a:ext cx="6400800" cy="4154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charset="0"/>
              <a:defRPr sz="2800">
                <a:solidFill>
                  <a:schemeClr val="tx1"/>
                </a:solidFill>
                <a:latin typeface="Arial" charset="0"/>
                <a:ea typeface="ＭＳ Ｐゴシック" pitchFamily="34" charset="-128"/>
                <a:cs typeface="Tahoma" pitchFamily="34" charset="0"/>
              </a:defRPr>
            </a:lvl1pPr>
            <a:lvl2pPr marL="742950" indent="-285750" eaLnBrk="0" hangingPunct="0">
              <a:spcBef>
                <a:spcPct val="20000"/>
              </a:spcBef>
              <a:buFont typeface="Arial" charset="0"/>
              <a:buChar char="•"/>
              <a:defRPr sz="2400">
                <a:solidFill>
                  <a:schemeClr val="tx1"/>
                </a:solidFill>
                <a:latin typeface="Arial" charset="0"/>
                <a:ea typeface="ＭＳ Ｐゴシック" pitchFamily="34" charset="-128"/>
                <a:cs typeface="Tahoma" pitchFamily="34" charset="0"/>
              </a:defRPr>
            </a:lvl2pPr>
            <a:lvl3pPr marL="1143000" indent="-228600" eaLnBrk="0" hangingPunct="0">
              <a:spcBef>
                <a:spcPct val="20000"/>
              </a:spcBef>
              <a:buFont typeface="Arial" charset="0"/>
              <a:buChar char="•"/>
              <a:defRPr sz="2000">
                <a:solidFill>
                  <a:schemeClr val="tx1"/>
                </a:solidFill>
                <a:latin typeface="Arial" charset="0"/>
                <a:ea typeface="ＭＳ Ｐゴシック" pitchFamily="34" charset="-128"/>
                <a:cs typeface="Tahoma" pitchFamily="34" charset="0"/>
              </a:defRPr>
            </a:lvl3pPr>
            <a:lvl4pPr marL="1600200" indent="-228600" eaLnBrk="0" hangingPunct="0">
              <a:spcBef>
                <a:spcPct val="20000"/>
              </a:spcBef>
              <a:buFont typeface="Arial" charset="0"/>
              <a:buChar char="•"/>
              <a:defRPr>
                <a:solidFill>
                  <a:schemeClr val="tx1"/>
                </a:solidFill>
                <a:latin typeface="Arial" charset="0"/>
                <a:ea typeface="ＭＳ Ｐゴシック" pitchFamily="34" charset="-128"/>
                <a:cs typeface="Tahoma" pitchFamily="34" charset="0"/>
              </a:defRPr>
            </a:lvl4pPr>
            <a:lvl5pPr marL="2057400" indent="-228600" eaLnBrk="0" hangingPunct="0">
              <a:spcBef>
                <a:spcPct val="20000"/>
              </a:spcBef>
              <a:buFont typeface="Arial" charset="0"/>
              <a:buChar char="•"/>
              <a:defRPr>
                <a:solidFill>
                  <a:schemeClr val="tx1"/>
                </a:solidFill>
                <a:latin typeface="Arial" charset="0"/>
                <a:ea typeface="ＭＳ Ｐゴシック" pitchFamily="34" charset="-128"/>
                <a:cs typeface="Tahoma" pitchFamily="34" charset="0"/>
              </a:defRPr>
            </a:lvl5pPr>
            <a:lvl6pPr marL="2514600" indent="-228600" defTabSz="457200" eaLnBrk="0" fontAlgn="base" hangingPunct="0">
              <a:spcBef>
                <a:spcPct val="20000"/>
              </a:spcBef>
              <a:spcAft>
                <a:spcPct val="0"/>
              </a:spcAft>
              <a:buFont typeface="Arial" charset="0"/>
              <a:buChar char="•"/>
              <a:defRPr>
                <a:solidFill>
                  <a:schemeClr val="tx1"/>
                </a:solidFill>
                <a:latin typeface="Arial" charset="0"/>
                <a:ea typeface="ＭＳ Ｐゴシック" pitchFamily="34" charset="-128"/>
                <a:cs typeface="Tahoma" pitchFamily="34" charset="0"/>
              </a:defRPr>
            </a:lvl6pPr>
            <a:lvl7pPr marL="2971800" indent="-228600" defTabSz="457200" eaLnBrk="0" fontAlgn="base" hangingPunct="0">
              <a:spcBef>
                <a:spcPct val="20000"/>
              </a:spcBef>
              <a:spcAft>
                <a:spcPct val="0"/>
              </a:spcAft>
              <a:buFont typeface="Arial" charset="0"/>
              <a:buChar char="•"/>
              <a:defRPr>
                <a:solidFill>
                  <a:schemeClr val="tx1"/>
                </a:solidFill>
                <a:latin typeface="Arial" charset="0"/>
                <a:ea typeface="ＭＳ Ｐゴシック" pitchFamily="34" charset="-128"/>
                <a:cs typeface="Tahoma" pitchFamily="34" charset="0"/>
              </a:defRPr>
            </a:lvl7pPr>
            <a:lvl8pPr marL="3429000" indent="-228600" defTabSz="457200" eaLnBrk="0" fontAlgn="base" hangingPunct="0">
              <a:spcBef>
                <a:spcPct val="20000"/>
              </a:spcBef>
              <a:spcAft>
                <a:spcPct val="0"/>
              </a:spcAft>
              <a:buFont typeface="Arial" charset="0"/>
              <a:buChar char="•"/>
              <a:defRPr>
                <a:solidFill>
                  <a:schemeClr val="tx1"/>
                </a:solidFill>
                <a:latin typeface="Arial" charset="0"/>
                <a:ea typeface="ＭＳ Ｐゴシック" pitchFamily="34" charset="-128"/>
                <a:cs typeface="Tahoma" pitchFamily="34" charset="0"/>
              </a:defRPr>
            </a:lvl8pPr>
            <a:lvl9pPr marL="3886200" indent="-228600" defTabSz="457200" eaLnBrk="0" fontAlgn="base" hangingPunct="0">
              <a:spcBef>
                <a:spcPct val="20000"/>
              </a:spcBef>
              <a:spcAft>
                <a:spcPct val="0"/>
              </a:spcAft>
              <a:buFont typeface="Arial" charset="0"/>
              <a:buChar char="•"/>
              <a:defRPr>
                <a:solidFill>
                  <a:schemeClr val="tx1"/>
                </a:solidFill>
                <a:latin typeface="Arial" charset="0"/>
                <a:ea typeface="ＭＳ Ｐゴシック" pitchFamily="34" charset="-128"/>
                <a:cs typeface="Tahoma" pitchFamily="34" charset="0"/>
              </a:defRPr>
            </a:lvl9pPr>
          </a:lstStyle>
          <a:p>
            <a:pPr eaLnBrk="1" hangingPunct="1">
              <a:spcBef>
                <a:spcPct val="0"/>
              </a:spcBef>
              <a:buFontTx/>
              <a:buNone/>
            </a:pPr>
            <a:r>
              <a:rPr lang="en-US" altLang="en-US" sz="1200" dirty="0">
                <a:latin typeface="Courier New" pitchFamily="49" charset="0"/>
                <a:ea typeface="PMingLiU" pitchFamily="18" charset="-120"/>
                <a:cs typeface="Courier New" pitchFamily="49" charset="0"/>
              </a:rPr>
              <a:t>dthread.h: In constructor ‘ScopeLock::ScopeLock(Mutex&amp;)’:</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dthread.h:132: warning: unused variable ‘result’</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dthread.h: In constructor ‘ScopeLock::ScopeLock(CondVar&amp;)’:</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dthread.h:140: warning: unused variable ‘result’</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src/irpc.C: In member function ‘void int_iRPC::setState(int_iRPC::State)’:</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src/irpc.C:118: warning: unused variable ‘old_state’</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src/irpc.C:119: warning: unused variable ‘new_state’</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src/irpc.C: In member function ‘bool int_iRPC::saveRPCState()’:</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src/irpc.C:714: warning: unused variable ‘result’</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src/irpc.C:723: warning: unused variable ‘result’</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src/irpc.C:736: warning: unused variable ‘result’</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src/irpc.C:1030: warning: unused variable ‘result’</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src/irpc.C:1041: warning: unused variable ‘result’</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src/irpc.C:1081: warning: unused variable ‘result’</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dyninst/proccontrol/src/response.h:35,</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dyninst/proccontrol/src/int_process.h:39,</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dyninst/proccontrol/src/mailbox.C:33:</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dthread.h: In constructor ‘ScopeLock::ScopeLock(Mutex&amp;)’:</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dthread.h:132: warning: unused variable ‘result’</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dthread.h: In constructor ‘ScopeLock::ScopeLock(CondVar&amp;)’:</a:t>
            </a:r>
          </a:p>
          <a:p>
            <a:pPr eaLnBrk="1" hangingPunct="1">
              <a:spcBef>
                <a:spcPct val="0"/>
              </a:spcBef>
              <a:buFontTx/>
              <a:buNone/>
            </a:pPr>
            <a:r>
              <a:rPr lang="en-US" altLang="en-US" sz="1200" dirty="0">
                <a:latin typeface="Courier New" pitchFamily="49" charset="0"/>
                <a:ea typeface="PMingLiU" pitchFamily="18" charset="-120"/>
                <a:cs typeface="Courier New" pitchFamily="49" charset="0"/>
              </a:rPr>
              <a:t>dthread.h:140: warning: unused variable ‘result’</a:t>
            </a:r>
          </a:p>
        </p:txBody>
      </p:sp>
      <p:sp>
        <p:nvSpPr>
          <p:cNvPr id="2" name="Slide Number Placeholder 1"/>
          <p:cNvSpPr>
            <a:spLocks noGrp="1"/>
          </p:cNvSpPr>
          <p:nvPr>
            <p:ph type="sldNum" sz="quarter" idx="12"/>
          </p:nvPr>
        </p:nvSpPr>
        <p:spPr/>
        <p:txBody>
          <a:bodyPr/>
          <a:lstStyle/>
          <a:p>
            <a:fld id="{4FAB73BC-B049-4115-A692-8D63A059BFB8}" type="slidenum">
              <a:rPr lang="en-US" smtClean="0"/>
              <a:t>10</a:t>
            </a:fld>
            <a:endParaRPr lang="en-US" dirty="0"/>
          </a:p>
        </p:txBody>
      </p:sp>
    </p:spTree>
    <p:extLst>
      <p:ext uri="{BB962C8B-B14F-4D97-AF65-F5344CB8AC3E}">
        <p14:creationId xmlns:p14="http://schemas.microsoft.com/office/powerpoint/2010/main" val="39098217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255" y="6360956"/>
            <a:ext cx="1307147" cy="433993"/>
          </a:xfrm>
          <a:prstGeom prst="rect">
            <a:avLst/>
          </a:prstGeom>
        </p:spPr>
      </p:pic>
      <p:sp>
        <p:nvSpPr>
          <p:cNvPr id="10" name="Title 1"/>
          <p:cNvSpPr txBox="1">
            <a:spLocks/>
          </p:cNvSpPr>
          <p:nvPr/>
        </p:nvSpPr>
        <p:spPr>
          <a:xfrm>
            <a:off x="685019" y="284176"/>
            <a:ext cx="7772400" cy="616166"/>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endParaRPr lang="en-US" dirty="0"/>
          </a:p>
        </p:txBody>
      </p:sp>
      <p:sp>
        <p:nvSpPr>
          <p:cNvPr id="2" name="Slide Number Placeholder 1"/>
          <p:cNvSpPr>
            <a:spLocks noGrp="1"/>
          </p:cNvSpPr>
          <p:nvPr>
            <p:ph type="sldNum" sz="quarter" idx="12"/>
          </p:nvPr>
        </p:nvSpPr>
        <p:spPr/>
        <p:txBody>
          <a:bodyPr/>
          <a:lstStyle/>
          <a:p>
            <a:fld id="{4FAB73BC-B049-4115-A692-8D63A059BFB8}" type="slidenum">
              <a:rPr lang="en-US" smtClean="0"/>
              <a:t>11</a:t>
            </a:fld>
            <a:endParaRPr lang="en-US" dirty="0"/>
          </a:p>
        </p:txBody>
      </p:sp>
      <p:sp>
        <p:nvSpPr>
          <p:cNvPr id="7" name="TextBox 6"/>
          <p:cNvSpPr txBox="1"/>
          <p:nvPr/>
        </p:nvSpPr>
        <p:spPr>
          <a:xfrm>
            <a:off x="320633" y="1140019"/>
            <a:ext cx="8490857" cy="3016210"/>
          </a:xfrm>
          <a:prstGeom prst="rect">
            <a:avLst/>
          </a:prstGeom>
          <a:noFill/>
        </p:spPr>
        <p:txBody>
          <a:bodyPr wrap="square" rtlCol="0">
            <a:spAutoFit/>
          </a:bodyPr>
          <a:lstStyle/>
          <a:p>
            <a:pPr algn="ctr"/>
            <a:r>
              <a:rPr lang="en-US" sz="6000" b="1" dirty="0" smtClean="0"/>
              <a:t>Continuous Assurance:</a:t>
            </a:r>
          </a:p>
          <a:p>
            <a:endParaRPr lang="en-US" dirty="0" smtClean="0"/>
          </a:p>
          <a:p>
            <a:endParaRPr lang="en-US" dirty="0"/>
          </a:p>
          <a:p>
            <a:endParaRPr lang="en-US" dirty="0" smtClean="0"/>
          </a:p>
          <a:p>
            <a:endParaRPr lang="en-US" dirty="0"/>
          </a:p>
          <a:p>
            <a:endParaRPr lang="en-US" dirty="0"/>
          </a:p>
          <a:p>
            <a:pPr algn="ctr"/>
            <a:r>
              <a:rPr lang="en-US" sz="4000" dirty="0" smtClean="0">
                <a:solidFill>
                  <a:srgbClr val="FFFF00"/>
                </a:solidFill>
              </a:rPr>
              <a:t>Do it Early and Do it Often</a:t>
            </a:r>
            <a:endParaRPr lang="en-US" sz="4000" dirty="0">
              <a:solidFill>
                <a:srgbClr val="FFFF00"/>
              </a:solidFill>
            </a:endParaRPr>
          </a:p>
        </p:txBody>
      </p:sp>
    </p:spTree>
    <p:extLst>
      <p:ext uri="{BB962C8B-B14F-4D97-AF65-F5344CB8AC3E}">
        <p14:creationId xmlns:p14="http://schemas.microsoft.com/office/powerpoint/2010/main" val="407418229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Open &amp; Open-Source</a:t>
            </a:r>
            <a:endParaRPr lang="en-US" dirty="0"/>
          </a:p>
        </p:txBody>
      </p:sp>
      <p:sp>
        <p:nvSpPr>
          <p:cNvPr id="4" name="Content Placeholder 3"/>
          <p:cNvSpPr>
            <a:spLocks noGrp="1"/>
          </p:cNvSpPr>
          <p:nvPr>
            <p:ph idx="1"/>
          </p:nvPr>
        </p:nvSpPr>
        <p:spPr/>
        <p:txBody>
          <a:bodyPr>
            <a:normAutofit/>
          </a:bodyPr>
          <a:lstStyle/>
          <a:p>
            <a:r>
              <a:rPr lang="en-US" sz="2000" dirty="0" smtClean="0"/>
              <a:t>OWASP member since 2013</a:t>
            </a:r>
          </a:p>
          <a:p>
            <a:r>
              <a:rPr lang="en-US" sz="2000" dirty="0" smtClean="0"/>
              <a:t>GitHub: mirswamp</a:t>
            </a:r>
          </a:p>
          <a:p>
            <a:r>
              <a:rPr lang="en-US" sz="2000" dirty="0" smtClean="0">
                <a:solidFill>
                  <a:srgbClr val="FFFFFF"/>
                </a:solidFill>
              </a:rPr>
              <a:t>Managed as an open-source project</a:t>
            </a:r>
          </a:p>
          <a:p>
            <a:r>
              <a:rPr lang="en-US" sz="2000" dirty="0" smtClean="0">
                <a:solidFill>
                  <a:srgbClr val="FFFFFF"/>
                </a:solidFill>
              </a:rPr>
              <a:t>All software is developed under Apache license</a:t>
            </a:r>
          </a:p>
          <a:p>
            <a:r>
              <a:rPr lang="en-US" sz="2000" dirty="0" smtClean="0">
                <a:solidFill>
                  <a:srgbClr val="FFFFFF"/>
                </a:solidFill>
              </a:rPr>
              <a:t>No-cost software assurance resource</a:t>
            </a:r>
          </a:p>
          <a:p>
            <a:r>
              <a:rPr lang="en-US" sz="2000" dirty="0" smtClean="0">
                <a:solidFill>
                  <a:srgbClr val="FFFFFF"/>
                </a:solidFill>
              </a:rPr>
              <a:t>Integration of open-source software analysis tools and platforms</a:t>
            </a:r>
          </a:p>
          <a:p>
            <a:r>
              <a:rPr lang="en-US" sz="2000" dirty="0" smtClean="0">
                <a:solidFill>
                  <a:srgbClr val="FFFFFF"/>
                </a:solidFill>
              </a:rPr>
              <a:t>Active interaction with the community to identify trends, promote adoption, and collect feedback</a:t>
            </a:r>
          </a:p>
          <a:p>
            <a:r>
              <a:rPr lang="en-US" sz="2000" dirty="0">
                <a:solidFill>
                  <a:srgbClr val="FFFFFF"/>
                </a:solidFill>
              </a:rPr>
              <a:t>User needs and input drive SWAMP </a:t>
            </a:r>
            <a:r>
              <a:rPr lang="en-US" sz="2000" dirty="0" smtClean="0">
                <a:solidFill>
                  <a:srgbClr val="FFFFFF"/>
                </a:solidFill>
              </a:rPr>
              <a:t>development!</a:t>
            </a:r>
          </a:p>
        </p:txBody>
      </p:sp>
      <p:sp>
        <p:nvSpPr>
          <p:cNvPr id="2" name="Slide Number Placeholder 1"/>
          <p:cNvSpPr>
            <a:spLocks noGrp="1"/>
          </p:cNvSpPr>
          <p:nvPr>
            <p:ph type="sldNum" sz="quarter" idx="12"/>
          </p:nvPr>
        </p:nvSpPr>
        <p:spPr/>
        <p:txBody>
          <a:bodyPr/>
          <a:lstStyle/>
          <a:p>
            <a:fld id="{4FAB73BC-B049-4115-A692-8D63A059BFB8}" type="slidenum">
              <a:rPr lang="en-US" smtClean="0"/>
              <a:t>12</a:t>
            </a:fld>
            <a:endParaRPr lang="en-US" dirty="0"/>
          </a:p>
        </p:txBody>
      </p:sp>
    </p:spTree>
    <p:extLst>
      <p:ext uri="{BB962C8B-B14F-4D97-AF65-F5344CB8AC3E}">
        <p14:creationId xmlns:p14="http://schemas.microsoft.com/office/powerpoint/2010/main" val="338509138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Long Term Vision</a:t>
            </a:r>
            <a:endParaRPr lang="en-US" dirty="0"/>
          </a:p>
        </p:txBody>
      </p:sp>
      <p:sp>
        <p:nvSpPr>
          <p:cNvPr id="2" name="Slide Number Placeholder 1"/>
          <p:cNvSpPr>
            <a:spLocks noGrp="1"/>
          </p:cNvSpPr>
          <p:nvPr>
            <p:ph type="sldNum" sz="quarter" idx="12"/>
          </p:nvPr>
        </p:nvSpPr>
        <p:spPr/>
        <p:txBody>
          <a:bodyPr/>
          <a:lstStyle/>
          <a:p>
            <a:fld id="{4FAB73BC-B049-4115-A692-8D63A059BFB8}" type="slidenum">
              <a:rPr lang="en-US" smtClean="0"/>
              <a:t>13</a:t>
            </a:fld>
            <a:endParaRPr lang="en-US" dirty="0"/>
          </a:p>
        </p:txBody>
      </p:sp>
      <p:sp>
        <p:nvSpPr>
          <p:cNvPr id="6" name="Content Placeholder 3"/>
          <p:cNvSpPr>
            <a:spLocks noGrp="1"/>
          </p:cNvSpPr>
          <p:nvPr>
            <p:ph idx="1"/>
          </p:nvPr>
        </p:nvSpPr>
        <p:spPr>
          <a:xfrm>
            <a:off x="685019" y="1132417"/>
            <a:ext cx="7772400" cy="5196416"/>
          </a:xfrm>
        </p:spPr>
        <p:txBody>
          <a:bodyPr>
            <a:normAutofit/>
          </a:bodyPr>
          <a:lstStyle/>
          <a:p>
            <a:r>
              <a:rPr lang="en-US" sz="1800" dirty="0"/>
              <a:t>Support for a large variety of commercial and open-source static, binary, and dynamic analysis tools</a:t>
            </a:r>
          </a:p>
          <a:p>
            <a:r>
              <a:rPr lang="en-US" sz="1800" dirty="0"/>
              <a:t>Support for iOS, MacOSX, and Windows platforms</a:t>
            </a:r>
          </a:p>
          <a:p>
            <a:r>
              <a:rPr lang="en-US" sz="1800" dirty="0"/>
              <a:t>Support for a large number of programming languages</a:t>
            </a:r>
          </a:p>
          <a:p>
            <a:r>
              <a:rPr lang="en-US" sz="1800" dirty="0"/>
              <a:t>Integration with multiple code </a:t>
            </a:r>
            <a:r>
              <a:rPr lang="en-US" sz="1800" dirty="0" smtClean="0"/>
              <a:t>repositories</a:t>
            </a:r>
          </a:p>
          <a:p>
            <a:r>
              <a:rPr lang="en-US" sz="1800" dirty="0" smtClean="0"/>
              <a:t>Automated </a:t>
            </a:r>
            <a:r>
              <a:rPr lang="en-US" sz="1800" dirty="0"/>
              <a:t>scheduled software analysis of the latest code version in a public or private repository</a:t>
            </a:r>
          </a:p>
          <a:p>
            <a:r>
              <a:rPr lang="en-US" sz="1800" dirty="0"/>
              <a:t>Deployment of local/private SWAMP installations for sensitive </a:t>
            </a:r>
            <a:r>
              <a:rPr lang="en-US" sz="1800" dirty="0" smtClean="0"/>
              <a:t>software (SWAMP in a Box)</a:t>
            </a:r>
            <a:endParaRPr lang="en-US" sz="1800" dirty="0"/>
          </a:p>
          <a:p>
            <a:r>
              <a:rPr lang="en-US" sz="1800" dirty="0"/>
              <a:t>Plug-ins for IDEs: Eclipse, </a:t>
            </a:r>
            <a:r>
              <a:rPr lang="en-US" sz="1800" dirty="0" err="1"/>
              <a:t>IntelliJ</a:t>
            </a:r>
            <a:r>
              <a:rPr lang="en-US" sz="1800" dirty="0"/>
              <a:t> IDEA, </a:t>
            </a:r>
            <a:r>
              <a:rPr lang="en-US" sz="1800" dirty="0" err="1"/>
              <a:t>BlueJ</a:t>
            </a:r>
            <a:endParaRPr lang="en-US" sz="1800" dirty="0"/>
          </a:p>
          <a:p>
            <a:r>
              <a:rPr lang="en-US" sz="1800" dirty="0"/>
              <a:t>SWAMP </a:t>
            </a:r>
            <a:r>
              <a:rPr lang="en-US" sz="1800" dirty="0" smtClean="0"/>
              <a:t>API</a:t>
            </a:r>
            <a:endParaRPr lang="en-US" sz="1800" dirty="0"/>
          </a:p>
        </p:txBody>
      </p:sp>
    </p:spTree>
    <p:extLst>
      <p:ext uri="{BB962C8B-B14F-4D97-AF65-F5344CB8AC3E}">
        <p14:creationId xmlns:p14="http://schemas.microsoft.com/office/powerpoint/2010/main" val="12876125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Tour</a:t>
            </a:r>
            <a:endParaRPr lang="en-US" dirty="0"/>
          </a:p>
        </p:txBody>
      </p:sp>
      <p:sp>
        <p:nvSpPr>
          <p:cNvPr id="2" name="Slide Number Placeholder 1"/>
          <p:cNvSpPr>
            <a:spLocks noGrp="1"/>
          </p:cNvSpPr>
          <p:nvPr>
            <p:ph type="sldNum" sz="quarter" idx="12"/>
          </p:nvPr>
        </p:nvSpPr>
        <p:spPr/>
        <p:txBody>
          <a:bodyPr/>
          <a:lstStyle/>
          <a:p>
            <a:fld id="{4FAB73BC-B049-4115-A692-8D63A059BFB8}" type="slidenum">
              <a:rPr lang="en-US" smtClean="0"/>
              <a:t>14</a:t>
            </a:fld>
            <a:endParaRPr lang="en-US" dirty="0"/>
          </a:p>
        </p:txBody>
      </p:sp>
      <p:pic>
        <p:nvPicPr>
          <p:cNvPr id="4" name="Picture 3"/>
          <p:cNvPicPr>
            <a:picLocks noChangeAspect="1"/>
          </p:cNvPicPr>
          <p:nvPr/>
        </p:nvPicPr>
        <p:blipFill>
          <a:blip r:embed="rId2"/>
          <a:stretch>
            <a:fillRect/>
          </a:stretch>
        </p:blipFill>
        <p:spPr>
          <a:xfrm>
            <a:off x="213360" y="1082040"/>
            <a:ext cx="3617097" cy="2433320"/>
          </a:xfrm>
          <a:prstGeom prst="rect">
            <a:avLst/>
          </a:prstGeom>
        </p:spPr>
      </p:pic>
      <p:pic>
        <p:nvPicPr>
          <p:cNvPr id="7" name="Picture 6"/>
          <p:cNvPicPr>
            <a:picLocks noChangeAspect="1"/>
          </p:cNvPicPr>
          <p:nvPr/>
        </p:nvPicPr>
        <p:blipFill>
          <a:blip r:embed="rId3"/>
          <a:stretch>
            <a:fillRect/>
          </a:stretch>
        </p:blipFill>
        <p:spPr>
          <a:xfrm>
            <a:off x="4095881" y="1076960"/>
            <a:ext cx="4916478" cy="5313680"/>
          </a:xfrm>
          <a:prstGeom prst="rect">
            <a:avLst/>
          </a:prstGeom>
        </p:spPr>
      </p:pic>
      <p:pic>
        <p:nvPicPr>
          <p:cNvPr id="8" name="Picture 7"/>
          <p:cNvPicPr>
            <a:picLocks noChangeAspect="1"/>
          </p:cNvPicPr>
          <p:nvPr/>
        </p:nvPicPr>
        <p:blipFill>
          <a:blip r:embed="rId4"/>
          <a:stretch>
            <a:fillRect/>
          </a:stretch>
        </p:blipFill>
        <p:spPr>
          <a:xfrm>
            <a:off x="311424" y="3557963"/>
            <a:ext cx="3417296" cy="2735272"/>
          </a:xfrm>
          <a:prstGeom prst="rect">
            <a:avLst/>
          </a:prstGeom>
        </p:spPr>
      </p:pic>
    </p:spTree>
    <p:extLst>
      <p:ext uri="{BB962C8B-B14F-4D97-AF65-F5344CB8AC3E}">
        <p14:creationId xmlns:p14="http://schemas.microsoft.com/office/powerpoint/2010/main" val="112579523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Tour</a:t>
            </a:r>
            <a:endParaRPr lang="en-US" dirty="0"/>
          </a:p>
        </p:txBody>
      </p:sp>
      <p:sp>
        <p:nvSpPr>
          <p:cNvPr id="2" name="Slide Number Placeholder 1"/>
          <p:cNvSpPr>
            <a:spLocks noGrp="1"/>
          </p:cNvSpPr>
          <p:nvPr>
            <p:ph type="sldNum" sz="quarter" idx="12"/>
          </p:nvPr>
        </p:nvSpPr>
        <p:spPr/>
        <p:txBody>
          <a:bodyPr/>
          <a:lstStyle/>
          <a:p>
            <a:fld id="{4FAB73BC-B049-4115-A692-8D63A059BFB8}" type="slidenum">
              <a:rPr lang="en-US" smtClean="0"/>
              <a:t>15</a:t>
            </a:fld>
            <a:endParaRPr lang="en-US" dirty="0"/>
          </a:p>
        </p:txBody>
      </p:sp>
      <p:pic>
        <p:nvPicPr>
          <p:cNvPr id="9" name="Picture 8" descr="Screen Shot 2015-05-11 at 11.31.3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917" y="1118016"/>
            <a:ext cx="6167403" cy="3977640"/>
          </a:xfrm>
          <a:prstGeom prst="rect">
            <a:avLst/>
          </a:prstGeom>
        </p:spPr>
      </p:pic>
      <p:sp>
        <p:nvSpPr>
          <p:cNvPr id="4" name="TextBox 3"/>
          <p:cNvSpPr txBox="1"/>
          <p:nvPr/>
        </p:nvSpPr>
        <p:spPr>
          <a:xfrm>
            <a:off x="2336800" y="5273040"/>
            <a:ext cx="184666" cy="369332"/>
          </a:xfrm>
          <a:prstGeom prst="rect">
            <a:avLst/>
          </a:prstGeom>
          <a:noFill/>
        </p:spPr>
        <p:txBody>
          <a:bodyPr wrap="none" rtlCol="0">
            <a:spAutoFit/>
          </a:bodyPr>
          <a:lstStyle/>
          <a:p>
            <a:endParaRPr lang="en-US" dirty="0"/>
          </a:p>
        </p:txBody>
      </p:sp>
      <p:pic>
        <p:nvPicPr>
          <p:cNvPr id="11" name="Picture 10" descr="Screen Shot 2015-05-11 at 11.32.2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5052" y="1742368"/>
            <a:ext cx="6093948" cy="3977640"/>
          </a:xfrm>
          <a:prstGeom prst="rect">
            <a:avLst/>
          </a:prstGeom>
        </p:spPr>
      </p:pic>
      <p:pic>
        <p:nvPicPr>
          <p:cNvPr id="12" name="Picture 11" descr="Screen Shot 2015-05-11 at 13.32.4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5472" y="2472289"/>
            <a:ext cx="6369340" cy="3977640"/>
          </a:xfrm>
          <a:prstGeom prst="rect">
            <a:avLst/>
          </a:prstGeom>
        </p:spPr>
      </p:pic>
    </p:spTree>
    <p:extLst>
      <p:ext uri="{BB962C8B-B14F-4D97-AF65-F5344CB8AC3E}">
        <p14:creationId xmlns:p14="http://schemas.microsoft.com/office/powerpoint/2010/main" val="345798845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Tour</a:t>
            </a:r>
            <a:endParaRPr lang="en-US" dirty="0"/>
          </a:p>
        </p:txBody>
      </p:sp>
      <p:sp>
        <p:nvSpPr>
          <p:cNvPr id="2" name="Slide Number Placeholder 1"/>
          <p:cNvSpPr>
            <a:spLocks noGrp="1"/>
          </p:cNvSpPr>
          <p:nvPr>
            <p:ph type="sldNum" sz="quarter" idx="12"/>
          </p:nvPr>
        </p:nvSpPr>
        <p:spPr/>
        <p:txBody>
          <a:bodyPr/>
          <a:lstStyle/>
          <a:p>
            <a:fld id="{4FAB73BC-B049-4115-A692-8D63A059BFB8}" type="slidenum">
              <a:rPr lang="en-US" smtClean="0"/>
              <a:t>16</a:t>
            </a:fld>
            <a:endParaRPr lang="en-US" dirty="0"/>
          </a:p>
        </p:txBody>
      </p:sp>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23056" t="9576" r="22130"/>
          <a:stretch/>
        </p:blipFill>
        <p:spPr>
          <a:xfrm>
            <a:off x="216746" y="1004146"/>
            <a:ext cx="5689601" cy="5353087"/>
          </a:xfrm>
          <a:prstGeom prst="rect">
            <a:avLst/>
          </a:prstGeom>
        </p:spPr>
      </p:pic>
      <p:pic>
        <p:nvPicPr>
          <p:cNvPr id="11" name="Content Placeholder 6"/>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24746" y="1893887"/>
            <a:ext cx="8229600" cy="4462463"/>
          </a:xfrm>
        </p:spPr>
      </p:pic>
    </p:spTree>
    <p:extLst>
      <p:ext uri="{BB962C8B-B14F-4D97-AF65-F5344CB8AC3E}">
        <p14:creationId xmlns:p14="http://schemas.microsoft.com/office/powerpoint/2010/main" val="235047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Contacts</a:t>
            </a:r>
            <a:endParaRPr lang="en-US" dirty="0"/>
          </a:p>
        </p:txBody>
      </p:sp>
      <p:sp>
        <p:nvSpPr>
          <p:cNvPr id="4" name="Content Placeholder 3"/>
          <p:cNvSpPr>
            <a:spLocks noGrp="1"/>
          </p:cNvSpPr>
          <p:nvPr>
            <p:ph idx="1"/>
          </p:nvPr>
        </p:nvSpPr>
        <p:spPr>
          <a:xfrm>
            <a:off x="685018" y="1132417"/>
            <a:ext cx="7912881" cy="5196416"/>
          </a:xfrm>
        </p:spPr>
        <p:txBody>
          <a:bodyPr>
            <a:normAutofit/>
          </a:bodyPr>
          <a:lstStyle/>
          <a:p>
            <a:pPr marL="0" indent="0" algn="ctr">
              <a:buNone/>
            </a:pPr>
            <a:r>
              <a:rPr lang="en-US" sz="3200" dirty="0" smtClean="0"/>
              <a:t>Join the SWAMP at </a:t>
            </a:r>
            <a:r>
              <a:rPr lang="en-US" sz="3200" dirty="0" smtClean="0">
                <a:hlinkClick r:id="rId2"/>
              </a:rPr>
              <a:t>https://continuousassurance.org</a:t>
            </a:r>
            <a:r>
              <a:rPr lang="en-US" sz="3200" dirty="0" smtClean="0"/>
              <a:t>!</a:t>
            </a:r>
          </a:p>
          <a:p>
            <a:endParaRPr lang="en-US" sz="1800" dirty="0" smtClean="0"/>
          </a:p>
          <a:p>
            <a:r>
              <a:rPr lang="en-US" sz="1800" dirty="0" smtClean="0"/>
              <a:t>Assistant Project Manager, Irene Landrum</a:t>
            </a:r>
          </a:p>
          <a:p>
            <a:pPr lvl="1"/>
            <a:r>
              <a:rPr lang="en-US" sz="1800" u="sng" dirty="0" smtClean="0">
                <a:solidFill>
                  <a:srgbClr val="0000FF"/>
                </a:solidFill>
                <a:hlinkClick r:id="rId3"/>
              </a:rPr>
              <a:t>ilandrum@continuousassurance.org</a:t>
            </a:r>
            <a:endParaRPr lang="en-US" sz="1800" u="sng" dirty="0" smtClean="0">
              <a:solidFill>
                <a:srgbClr val="0000FF"/>
              </a:solidFill>
            </a:endParaRPr>
          </a:p>
          <a:p>
            <a:r>
              <a:rPr lang="en-US" sz="1800" dirty="0" smtClean="0"/>
              <a:t>General</a:t>
            </a:r>
            <a:endParaRPr lang="en-US" sz="1800" dirty="0"/>
          </a:p>
          <a:p>
            <a:pPr lvl="1"/>
            <a:r>
              <a:rPr lang="en-US" sz="1800" dirty="0" smtClean="0">
                <a:hlinkClick r:id="rId4"/>
              </a:rPr>
              <a:t>swamp@continuousassurance.org</a:t>
            </a:r>
            <a:endParaRPr lang="en-US" sz="1800" dirty="0" smtClean="0"/>
          </a:p>
          <a:p>
            <a:r>
              <a:rPr lang="en-US" sz="1800" dirty="0"/>
              <a:t>SWAMP 24/7 </a:t>
            </a:r>
            <a:r>
              <a:rPr lang="en-US" sz="1800" dirty="0" smtClean="0"/>
              <a:t>Support</a:t>
            </a:r>
            <a:endParaRPr lang="en-US" sz="1800" dirty="0"/>
          </a:p>
          <a:p>
            <a:pPr lvl="1"/>
            <a:r>
              <a:rPr lang="en-US" sz="1800" u="sng" dirty="0" smtClean="0">
                <a:solidFill>
                  <a:srgbClr val="0000FF"/>
                </a:solidFill>
                <a:hlinkClick r:id="rId5"/>
              </a:rPr>
              <a:t>support</a:t>
            </a:r>
            <a:r>
              <a:rPr lang="en-US" sz="1800" u="sng" dirty="0">
                <a:solidFill>
                  <a:srgbClr val="0000FF"/>
                </a:solidFill>
                <a:hlinkClick r:id="rId5"/>
              </a:rPr>
              <a:t>@</a:t>
            </a:r>
            <a:r>
              <a:rPr lang="en-US" sz="1800" u="sng" dirty="0" smtClean="0">
                <a:solidFill>
                  <a:srgbClr val="0000FF"/>
                </a:solidFill>
                <a:hlinkClick r:id="rId5"/>
              </a:rPr>
              <a:t>continuousassurance.org</a:t>
            </a:r>
            <a:endParaRPr lang="en-US" sz="1800" u="sng" dirty="0">
              <a:solidFill>
                <a:srgbClr val="0000FF"/>
              </a:solidFill>
            </a:endParaRPr>
          </a:p>
          <a:p>
            <a:pPr lvl="1"/>
            <a:r>
              <a:rPr lang="en-US" sz="1800" dirty="0" smtClean="0">
                <a:solidFill>
                  <a:srgbClr val="FFFFFF"/>
                </a:solidFill>
              </a:rPr>
              <a:t>1</a:t>
            </a:r>
            <a:r>
              <a:rPr lang="en-US" sz="1800" dirty="0">
                <a:solidFill>
                  <a:srgbClr val="FFFFFF"/>
                </a:solidFill>
              </a:rPr>
              <a:t>+317-274-3942</a:t>
            </a:r>
          </a:p>
          <a:p>
            <a:pPr marL="0" indent="0">
              <a:buNone/>
            </a:pPr>
            <a:endParaRPr lang="en-US" sz="2000" u="sng" dirty="0">
              <a:solidFill>
                <a:srgbClr val="0000FF"/>
              </a:solidFill>
            </a:endParaRPr>
          </a:p>
          <a:p>
            <a:pPr marL="0" indent="0">
              <a:buNone/>
            </a:pPr>
            <a:endParaRPr lang="en-US" sz="3200" dirty="0"/>
          </a:p>
          <a:p>
            <a:pPr marL="0" indent="0">
              <a:buNone/>
            </a:pPr>
            <a:endParaRPr lang="en-US" sz="3200" dirty="0"/>
          </a:p>
        </p:txBody>
      </p:sp>
      <p:sp>
        <p:nvSpPr>
          <p:cNvPr id="2" name="Slide Number Placeholder 1"/>
          <p:cNvSpPr>
            <a:spLocks noGrp="1"/>
          </p:cNvSpPr>
          <p:nvPr>
            <p:ph type="sldNum" sz="quarter" idx="12"/>
          </p:nvPr>
        </p:nvSpPr>
        <p:spPr/>
        <p:txBody>
          <a:bodyPr/>
          <a:lstStyle/>
          <a:p>
            <a:fld id="{4FAB73BC-B049-4115-A692-8D63A059BFB8}" type="slidenum">
              <a:rPr lang="en-US" smtClean="0"/>
              <a:t>17</a:t>
            </a:fld>
            <a:endParaRPr lang="en-US" dirty="0"/>
          </a:p>
        </p:txBody>
      </p:sp>
    </p:spTree>
    <p:extLst>
      <p:ext uri="{BB962C8B-B14F-4D97-AF65-F5344CB8AC3E}">
        <p14:creationId xmlns:p14="http://schemas.microsoft.com/office/powerpoint/2010/main" val="328528725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Questions?</a:t>
            </a:r>
            <a:endParaRPr lang="en-US" dirty="0"/>
          </a:p>
        </p:txBody>
      </p:sp>
      <p:sp>
        <p:nvSpPr>
          <p:cNvPr id="4" name="Content Placeholder 3"/>
          <p:cNvSpPr>
            <a:spLocks noGrp="1"/>
          </p:cNvSpPr>
          <p:nvPr>
            <p:ph idx="1"/>
          </p:nvPr>
        </p:nvSpPr>
        <p:spPr/>
        <p:txBody>
          <a:bodyPr>
            <a:normAutofit/>
          </a:bodyPr>
          <a:lstStyle/>
          <a:p>
            <a:r>
              <a:rPr lang="en-US" sz="2000" dirty="0" smtClean="0">
                <a:hlinkClick r:id="rId2"/>
              </a:rPr>
              <a:t>FAQs</a:t>
            </a:r>
            <a:endParaRPr lang="en-US" sz="2000" dirty="0"/>
          </a:p>
        </p:txBody>
      </p:sp>
      <p:sp>
        <p:nvSpPr>
          <p:cNvPr id="2" name="Slide Number Placeholder 1"/>
          <p:cNvSpPr>
            <a:spLocks noGrp="1"/>
          </p:cNvSpPr>
          <p:nvPr>
            <p:ph type="sldNum" sz="quarter" idx="12"/>
          </p:nvPr>
        </p:nvSpPr>
        <p:spPr/>
        <p:txBody>
          <a:bodyPr/>
          <a:lstStyle/>
          <a:p>
            <a:fld id="{4FAB73BC-B049-4115-A692-8D63A059BFB8}" type="slidenum">
              <a:rPr lang="en-US" smtClean="0"/>
              <a:t>18</a:t>
            </a:fld>
            <a:endParaRPr lang="en-US" dirty="0"/>
          </a:p>
        </p:txBody>
      </p:sp>
    </p:spTree>
    <p:extLst>
      <p:ext uri="{BB962C8B-B14F-4D97-AF65-F5344CB8AC3E}">
        <p14:creationId xmlns:p14="http://schemas.microsoft.com/office/powerpoint/2010/main" val="112112840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255" y="6360956"/>
            <a:ext cx="1307147" cy="433993"/>
          </a:xfrm>
          <a:prstGeom prst="rect">
            <a:avLst/>
          </a:prstGeom>
        </p:spPr>
      </p:pic>
      <p:sp>
        <p:nvSpPr>
          <p:cNvPr id="6" name="Rectangle 5"/>
          <p:cNvSpPr/>
          <p:nvPr/>
        </p:nvSpPr>
        <p:spPr>
          <a:xfrm>
            <a:off x="0" y="169334"/>
            <a:ext cx="9143999" cy="816304"/>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1"/>
          <p:cNvSpPr txBox="1">
            <a:spLocks/>
          </p:cNvSpPr>
          <p:nvPr/>
        </p:nvSpPr>
        <p:spPr>
          <a:xfrm>
            <a:off x="685019" y="284176"/>
            <a:ext cx="7772400" cy="616166"/>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endParaRPr lang="en-US" dirty="0"/>
          </a:p>
        </p:txBody>
      </p:sp>
      <p:sp>
        <p:nvSpPr>
          <p:cNvPr id="11" name="Title 1"/>
          <p:cNvSpPr txBox="1">
            <a:spLocks/>
          </p:cNvSpPr>
          <p:nvPr/>
        </p:nvSpPr>
        <p:spPr>
          <a:xfrm>
            <a:off x="685018" y="284176"/>
            <a:ext cx="8312677" cy="606689"/>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US" cap="none" dirty="0" smtClean="0"/>
              <a:t>What Is SWAMP?</a:t>
            </a:r>
            <a:endParaRPr lang="en-US" cap="none" dirty="0"/>
          </a:p>
        </p:txBody>
      </p:sp>
      <p:sp>
        <p:nvSpPr>
          <p:cNvPr id="12" name="Content Placeholder 2"/>
          <p:cNvSpPr txBox="1">
            <a:spLocks/>
          </p:cNvSpPr>
          <p:nvPr/>
        </p:nvSpPr>
        <p:spPr>
          <a:xfrm>
            <a:off x="178130" y="1137274"/>
            <a:ext cx="8819565" cy="5221984"/>
          </a:xfrm>
          <a:prstGeom prst="rect">
            <a:avLst/>
          </a:prstGeom>
        </p:spPr>
        <p:txBody>
          <a:bodyPr/>
          <a:lst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a:lstStyle>
          <a:p>
            <a:r>
              <a:rPr lang="en-US" sz="1800" dirty="0" smtClean="0"/>
              <a:t>The SWAMP, or Software Assurance Marketplace, is a no-cost resource available to the software community to promote a more stable and secure software ecosystem.</a:t>
            </a:r>
          </a:p>
          <a:p>
            <a:r>
              <a:rPr lang="en-US" sz="1800" dirty="0" smtClean="0"/>
              <a:t>We currently host 16 static analysis tools to check your code for weaknesses.</a:t>
            </a:r>
          </a:p>
          <a:p>
            <a:r>
              <a:rPr lang="en-US" sz="1800" dirty="0" smtClean="0"/>
              <a:t>Our results viewer, Code Dx, allows you to view the results from multiple tools in one place, making it easier to identify and address the most important problems in your code.</a:t>
            </a:r>
          </a:p>
          <a:p>
            <a:r>
              <a:rPr lang="en-US" sz="1800" dirty="0" smtClean="0"/>
              <a:t>We support continuous software assurance, the practice of scheduling assessments of your code throughout the development lifecycle and whenever code changes are made.</a:t>
            </a:r>
          </a:p>
          <a:p>
            <a:endParaRPr lang="en-US" sz="1800" dirty="0" smtClean="0"/>
          </a:p>
        </p:txBody>
      </p:sp>
      <p:sp>
        <p:nvSpPr>
          <p:cNvPr id="2" name="Slide Number Placeholder 1"/>
          <p:cNvSpPr>
            <a:spLocks noGrp="1"/>
          </p:cNvSpPr>
          <p:nvPr>
            <p:ph type="sldNum" sz="quarter" idx="12"/>
          </p:nvPr>
        </p:nvSpPr>
        <p:spPr/>
        <p:txBody>
          <a:bodyPr/>
          <a:lstStyle/>
          <a:p>
            <a:fld id="{4FAB73BC-B049-4115-A692-8D63A059BFB8}" type="slidenum">
              <a:rPr lang="en-US" smtClean="0"/>
              <a:t>2</a:t>
            </a:fld>
            <a:endParaRPr lang="en-US" dirty="0"/>
          </a:p>
        </p:txBody>
      </p:sp>
    </p:spTree>
    <p:extLst>
      <p:ext uri="{BB962C8B-B14F-4D97-AF65-F5344CB8AC3E}">
        <p14:creationId xmlns:p14="http://schemas.microsoft.com/office/powerpoint/2010/main" val="357582655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255" y="6360956"/>
            <a:ext cx="1307147" cy="433993"/>
          </a:xfrm>
          <a:prstGeom prst="rect">
            <a:avLst/>
          </a:prstGeom>
        </p:spPr>
      </p:pic>
      <p:sp>
        <p:nvSpPr>
          <p:cNvPr id="6" name="Rectangle 5"/>
          <p:cNvSpPr/>
          <p:nvPr/>
        </p:nvSpPr>
        <p:spPr>
          <a:xfrm>
            <a:off x="0" y="169334"/>
            <a:ext cx="9143999" cy="816304"/>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1"/>
          <p:cNvSpPr txBox="1">
            <a:spLocks/>
          </p:cNvSpPr>
          <p:nvPr/>
        </p:nvSpPr>
        <p:spPr>
          <a:xfrm>
            <a:off x="685019" y="284176"/>
            <a:ext cx="7772400" cy="616166"/>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endParaRPr lang="en-US" dirty="0"/>
          </a:p>
        </p:txBody>
      </p:sp>
      <p:sp>
        <p:nvSpPr>
          <p:cNvPr id="11" name="Title 1"/>
          <p:cNvSpPr txBox="1">
            <a:spLocks/>
          </p:cNvSpPr>
          <p:nvPr/>
        </p:nvSpPr>
        <p:spPr>
          <a:xfrm>
            <a:off x="685018" y="284176"/>
            <a:ext cx="8312677" cy="606689"/>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US" cap="none" dirty="0" smtClean="0"/>
              <a:t>About Us</a:t>
            </a:r>
            <a:endParaRPr lang="en-US" cap="none" dirty="0"/>
          </a:p>
        </p:txBody>
      </p:sp>
      <p:sp>
        <p:nvSpPr>
          <p:cNvPr id="12" name="Content Placeholder 2"/>
          <p:cNvSpPr txBox="1">
            <a:spLocks/>
          </p:cNvSpPr>
          <p:nvPr/>
        </p:nvSpPr>
        <p:spPr>
          <a:xfrm>
            <a:off x="178130" y="1137274"/>
            <a:ext cx="8819565" cy="5221984"/>
          </a:xfrm>
          <a:prstGeom prst="rect">
            <a:avLst/>
          </a:prstGeom>
        </p:spPr>
        <p:txBody>
          <a:bodyPr/>
          <a:lst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a:lstStyle>
          <a:p>
            <a:r>
              <a:rPr lang="en-US" sz="1800" dirty="0" smtClean="0"/>
              <a:t>Operational since February 2014</a:t>
            </a:r>
          </a:p>
          <a:p>
            <a:r>
              <a:rPr lang="en-US" sz="1800" dirty="0" smtClean="0"/>
              <a:t>Funded by a 5-year grant from the U.S. Department of Homeland Security</a:t>
            </a:r>
          </a:p>
          <a:p>
            <a:r>
              <a:rPr lang="en-US" sz="1800" dirty="0" smtClean="0"/>
              <a:t>A joint effort of 4 research institutions:</a:t>
            </a:r>
          </a:p>
          <a:p>
            <a:pPr lvl="1"/>
            <a:r>
              <a:rPr lang="en-US" sz="1800" dirty="0" smtClean="0"/>
              <a:t>Morgridge Institute for Research (infrastructure, user interface, testing)</a:t>
            </a:r>
          </a:p>
          <a:p>
            <a:pPr lvl="1"/>
            <a:r>
              <a:rPr lang="en-US" sz="1800" dirty="0"/>
              <a:t>University of Illinois Urbana-Champaign (identity management, testing)</a:t>
            </a:r>
          </a:p>
          <a:p>
            <a:pPr lvl="1"/>
            <a:r>
              <a:rPr lang="en-US" sz="1800" dirty="0" smtClean="0"/>
              <a:t>University of Wisconsin-Madison (framework: tools, languages, platforms)</a:t>
            </a:r>
          </a:p>
          <a:p>
            <a:pPr lvl="1"/>
            <a:r>
              <a:rPr lang="en-US" sz="1800" dirty="0" smtClean="0"/>
              <a:t>Indiana University (</a:t>
            </a:r>
            <a:r>
              <a:rPr lang="en-US" sz="1800" dirty="0" err="1" smtClean="0"/>
              <a:t>cybersecurity</a:t>
            </a:r>
            <a:r>
              <a:rPr lang="en-US" sz="1800" dirty="0" smtClean="0"/>
              <a:t>, 24/7 support)</a:t>
            </a:r>
          </a:p>
          <a:p>
            <a:r>
              <a:rPr lang="en-US" sz="1800" dirty="0" smtClean="0"/>
              <a:t>Secure </a:t>
            </a:r>
            <a:r>
              <a:rPr lang="en-US" sz="1800" dirty="0"/>
              <a:t>and dependable </a:t>
            </a:r>
            <a:r>
              <a:rPr lang="en-US" sz="1800" dirty="0" smtClean="0"/>
              <a:t>facility hosted at the Morgridge Institute for Research</a:t>
            </a:r>
          </a:p>
          <a:p>
            <a:r>
              <a:rPr lang="en-US" sz="1800" dirty="0"/>
              <a:t>Principal </a:t>
            </a:r>
            <a:r>
              <a:rPr lang="en-US" sz="1800" dirty="0" smtClean="0"/>
              <a:t>Investigators:</a:t>
            </a:r>
            <a:endParaRPr lang="en-US" sz="1800" dirty="0"/>
          </a:p>
          <a:p>
            <a:endParaRPr lang="en-US" sz="2000" dirty="0" smtClean="0"/>
          </a:p>
          <a:p>
            <a:endParaRPr lang="en-US" dirty="0" smtClean="0"/>
          </a:p>
          <a:p>
            <a:pPr lvl="1"/>
            <a:endParaRPr lang="en-US" dirty="0"/>
          </a:p>
        </p:txBody>
      </p:sp>
      <p:sp>
        <p:nvSpPr>
          <p:cNvPr id="2" name="Slide Number Placeholder 1"/>
          <p:cNvSpPr>
            <a:spLocks noGrp="1"/>
          </p:cNvSpPr>
          <p:nvPr>
            <p:ph type="sldNum" sz="quarter" idx="12"/>
          </p:nvPr>
        </p:nvSpPr>
        <p:spPr/>
        <p:txBody>
          <a:bodyPr/>
          <a:lstStyle/>
          <a:p>
            <a:fld id="{4FAB73BC-B049-4115-A692-8D63A059BFB8}" type="slidenum">
              <a:rPr lang="en-US" smtClean="0"/>
              <a:t>3</a:t>
            </a:fld>
            <a:endParaRPr lang="en-US" dirty="0"/>
          </a:p>
        </p:txBody>
      </p:sp>
      <p:grpSp>
        <p:nvGrpSpPr>
          <p:cNvPr id="8" name="Group 7"/>
          <p:cNvGrpSpPr/>
          <p:nvPr/>
        </p:nvGrpSpPr>
        <p:grpSpPr>
          <a:xfrm>
            <a:off x="1444361" y="4568036"/>
            <a:ext cx="6061340" cy="1734515"/>
            <a:chOff x="2705100" y="4778800"/>
            <a:chExt cx="6061340" cy="1734515"/>
          </a:xfrm>
        </p:grpSpPr>
        <p:grpSp>
          <p:nvGrpSpPr>
            <p:cNvPr id="9" name="Group 13"/>
            <p:cNvGrpSpPr>
              <a:grpSpLocks/>
            </p:cNvGrpSpPr>
            <p:nvPr/>
          </p:nvGrpSpPr>
          <p:grpSpPr bwMode="auto">
            <a:xfrm>
              <a:off x="2776539" y="4778800"/>
              <a:ext cx="5989901" cy="1469598"/>
              <a:chOff x="-2387566" y="4808708"/>
              <a:chExt cx="5991108" cy="1469528"/>
            </a:xfrm>
          </p:grpSpPr>
          <p:pic>
            <p:nvPicPr>
              <p:cNvPr id="17"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87566" y="4809871"/>
                <a:ext cx="1360674" cy="1425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8"/>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96481" y="4809871"/>
                <a:ext cx="1280372" cy="13828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9"/>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24560" y="4808708"/>
                <a:ext cx="1360674" cy="1469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10"/>
              <p:cNvPicPr>
                <a:picLocks noChangeAspect="1"/>
              </p:cNvPicPr>
              <p:nvPr/>
            </p:nvPicPr>
            <p:blipFill rotWithShape="1">
              <a:blip r:embed="rId7">
                <a:extLst>
                  <a:ext uri="{28A0092B-C50C-407E-A947-70E740481C1C}">
                    <a14:useLocalDpi xmlns:a14="http://schemas.microsoft.com/office/drawing/2010/main" val="0"/>
                  </a:ext>
                </a:extLst>
              </a:blip>
              <a:srcRect r="5348"/>
              <a:stretch/>
            </p:blipFill>
            <p:spPr bwMode="auto">
              <a:xfrm>
                <a:off x="2315644" y="4808708"/>
                <a:ext cx="1287898" cy="1469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3" name="TextBox 2"/>
            <p:cNvSpPr txBox="1">
              <a:spLocks noChangeArrowheads="1"/>
            </p:cNvSpPr>
            <p:nvPr/>
          </p:nvSpPr>
          <p:spPr bwMode="auto">
            <a:xfrm>
              <a:off x="2705100" y="6205538"/>
              <a:ext cx="143414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defRPr sz="2800">
                  <a:solidFill>
                    <a:schemeClr val="tx1"/>
                  </a:solidFill>
                  <a:latin typeface="Arial" charset="0"/>
                  <a:ea typeface="ＭＳ Ｐゴシック" pitchFamily="34" charset="-128"/>
                  <a:cs typeface="Tahoma" pitchFamily="34" charset="0"/>
                </a:defRPr>
              </a:lvl1pPr>
              <a:lvl2pPr marL="742950" indent="-285750" eaLnBrk="0" hangingPunct="0">
                <a:spcBef>
                  <a:spcPct val="20000"/>
                </a:spcBef>
                <a:buFont typeface="Arial" charset="0"/>
                <a:buChar char="•"/>
                <a:defRPr sz="2400">
                  <a:solidFill>
                    <a:schemeClr val="tx1"/>
                  </a:solidFill>
                  <a:latin typeface="Arial" charset="0"/>
                  <a:ea typeface="Tahoma" pitchFamily="34" charset="0"/>
                  <a:cs typeface="Tahoma" pitchFamily="34" charset="0"/>
                </a:defRPr>
              </a:lvl2pPr>
              <a:lvl3pPr marL="1143000" indent="-228600" eaLnBrk="0" hangingPunct="0">
                <a:spcBef>
                  <a:spcPct val="20000"/>
                </a:spcBef>
                <a:buFont typeface="Arial" charset="0"/>
                <a:buChar char="•"/>
                <a:defRPr sz="2000">
                  <a:solidFill>
                    <a:schemeClr val="tx1"/>
                  </a:solidFill>
                  <a:latin typeface="Arial" charset="0"/>
                  <a:ea typeface="Tahoma" pitchFamily="34" charset="0"/>
                  <a:cs typeface="Tahoma" pitchFamily="34" charset="0"/>
                </a:defRPr>
              </a:lvl3pPr>
              <a:lvl4pPr marL="1600200" indent="-228600" eaLnBrk="0" hangingPunct="0">
                <a:spcBef>
                  <a:spcPct val="20000"/>
                </a:spcBef>
                <a:buFont typeface="Arial" charset="0"/>
                <a:buChar char="•"/>
                <a:defRPr>
                  <a:solidFill>
                    <a:schemeClr val="tx1"/>
                  </a:solidFill>
                  <a:latin typeface="Arial" charset="0"/>
                  <a:ea typeface="Tahoma" pitchFamily="34" charset="0"/>
                  <a:cs typeface="Tahoma" pitchFamily="34" charset="0"/>
                </a:defRPr>
              </a:lvl4pPr>
              <a:lvl5pPr marL="2057400" indent="-228600" eaLnBrk="0" hangingPunct="0">
                <a:spcBef>
                  <a:spcPct val="20000"/>
                </a:spcBef>
                <a:buFont typeface="Arial" charset="0"/>
                <a:buChar char="•"/>
                <a:defRPr>
                  <a:solidFill>
                    <a:schemeClr val="tx1"/>
                  </a:solidFill>
                  <a:latin typeface="Arial" charset="0"/>
                  <a:ea typeface="Tahoma" pitchFamily="34" charset="0"/>
                  <a:cs typeface="Tahoma" pitchFamily="34" charset="0"/>
                </a:defRPr>
              </a:lvl5pPr>
              <a:lvl6pPr marL="25146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6pPr>
              <a:lvl7pPr marL="29718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7pPr>
              <a:lvl8pPr marL="34290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8pPr>
              <a:lvl9pPr marL="38862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9pPr>
            </a:lstStyle>
            <a:p>
              <a:pPr eaLnBrk="1" hangingPunct="1">
                <a:spcBef>
                  <a:spcPct val="0"/>
                </a:spcBef>
                <a:buFontTx/>
                <a:buNone/>
              </a:pPr>
              <a:r>
                <a:rPr lang="en-US" altLang="en-US" sz="1400" dirty="0">
                  <a:latin typeface="+mn-lt"/>
                </a:rPr>
                <a:t>Miron Livny, </a:t>
              </a:r>
              <a:r>
                <a:rPr lang="en-US" altLang="en-US" sz="1400" dirty="0" smtClean="0">
                  <a:latin typeface="+mn-lt"/>
                </a:rPr>
                <a:t>MIR</a:t>
              </a:r>
              <a:endParaRPr lang="en-US" altLang="en-US" sz="1400" dirty="0">
                <a:latin typeface="+mn-lt"/>
              </a:endParaRPr>
            </a:p>
          </p:txBody>
        </p:sp>
        <p:sp>
          <p:nvSpPr>
            <p:cNvPr id="14" name="TextBox 13"/>
            <p:cNvSpPr txBox="1">
              <a:spLocks noChangeArrowheads="1"/>
            </p:cNvSpPr>
            <p:nvPr/>
          </p:nvSpPr>
          <p:spPr bwMode="auto">
            <a:xfrm>
              <a:off x="4248150" y="6203950"/>
              <a:ext cx="147989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defRPr sz="2800">
                  <a:solidFill>
                    <a:schemeClr val="tx1"/>
                  </a:solidFill>
                  <a:latin typeface="Arial" charset="0"/>
                  <a:ea typeface="ＭＳ Ｐゴシック" pitchFamily="34" charset="-128"/>
                  <a:cs typeface="Tahoma" pitchFamily="34" charset="0"/>
                </a:defRPr>
              </a:lvl1pPr>
              <a:lvl2pPr marL="742950" indent="-285750" eaLnBrk="0" hangingPunct="0">
                <a:spcBef>
                  <a:spcPct val="20000"/>
                </a:spcBef>
                <a:buFont typeface="Arial" charset="0"/>
                <a:buChar char="•"/>
                <a:defRPr sz="2400">
                  <a:solidFill>
                    <a:schemeClr val="tx1"/>
                  </a:solidFill>
                  <a:latin typeface="Arial" charset="0"/>
                  <a:ea typeface="Tahoma" pitchFamily="34" charset="0"/>
                  <a:cs typeface="Tahoma" pitchFamily="34" charset="0"/>
                </a:defRPr>
              </a:lvl2pPr>
              <a:lvl3pPr marL="1143000" indent="-228600" eaLnBrk="0" hangingPunct="0">
                <a:spcBef>
                  <a:spcPct val="20000"/>
                </a:spcBef>
                <a:buFont typeface="Arial" charset="0"/>
                <a:buChar char="•"/>
                <a:defRPr sz="2000">
                  <a:solidFill>
                    <a:schemeClr val="tx1"/>
                  </a:solidFill>
                  <a:latin typeface="Arial" charset="0"/>
                  <a:ea typeface="Tahoma" pitchFamily="34" charset="0"/>
                  <a:cs typeface="Tahoma" pitchFamily="34" charset="0"/>
                </a:defRPr>
              </a:lvl3pPr>
              <a:lvl4pPr marL="1600200" indent="-228600" eaLnBrk="0" hangingPunct="0">
                <a:spcBef>
                  <a:spcPct val="20000"/>
                </a:spcBef>
                <a:buFont typeface="Arial" charset="0"/>
                <a:buChar char="•"/>
                <a:defRPr>
                  <a:solidFill>
                    <a:schemeClr val="tx1"/>
                  </a:solidFill>
                  <a:latin typeface="Arial" charset="0"/>
                  <a:ea typeface="Tahoma" pitchFamily="34" charset="0"/>
                  <a:cs typeface="Tahoma" pitchFamily="34" charset="0"/>
                </a:defRPr>
              </a:lvl4pPr>
              <a:lvl5pPr marL="2057400" indent="-228600" eaLnBrk="0" hangingPunct="0">
                <a:spcBef>
                  <a:spcPct val="20000"/>
                </a:spcBef>
                <a:buFont typeface="Arial" charset="0"/>
                <a:buChar char="•"/>
                <a:defRPr>
                  <a:solidFill>
                    <a:schemeClr val="tx1"/>
                  </a:solidFill>
                  <a:latin typeface="Arial" charset="0"/>
                  <a:ea typeface="Tahoma" pitchFamily="34" charset="0"/>
                  <a:cs typeface="Tahoma" pitchFamily="34" charset="0"/>
                </a:defRPr>
              </a:lvl5pPr>
              <a:lvl6pPr marL="25146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6pPr>
              <a:lvl7pPr marL="29718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7pPr>
              <a:lvl8pPr marL="34290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8pPr>
              <a:lvl9pPr marL="38862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9pPr>
            </a:lstStyle>
            <a:p>
              <a:pPr eaLnBrk="1" hangingPunct="1">
                <a:spcBef>
                  <a:spcPct val="0"/>
                </a:spcBef>
                <a:buFontTx/>
                <a:buNone/>
              </a:pPr>
              <a:r>
                <a:rPr lang="en-US" altLang="en-US" sz="1400" dirty="0">
                  <a:latin typeface="+mn-lt"/>
                </a:rPr>
                <a:t>Jim </a:t>
              </a:r>
              <a:r>
                <a:rPr lang="en-US" altLang="en-US" sz="1400" dirty="0" smtClean="0">
                  <a:latin typeface="+mn-lt"/>
                </a:rPr>
                <a:t>Basney</a:t>
              </a:r>
              <a:r>
                <a:rPr lang="en-US" altLang="en-US" sz="1400" dirty="0">
                  <a:latin typeface="+mn-lt"/>
                </a:rPr>
                <a:t>, UIUC</a:t>
              </a:r>
            </a:p>
          </p:txBody>
        </p:sp>
        <p:sp>
          <p:nvSpPr>
            <p:cNvPr id="15" name="TextBox 14"/>
            <p:cNvSpPr txBox="1">
              <a:spLocks noChangeArrowheads="1"/>
            </p:cNvSpPr>
            <p:nvPr/>
          </p:nvSpPr>
          <p:spPr bwMode="auto">
            <a:xfrm>
              <a:off x="5894388" y="6202363"/>
              <a:ext cx="130746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defRPr sz="2800">
                  <a:solidFill>
                    <a:schemeClr val="tx1"/>
                  </a:solidFill>
                  <a:latin typeface="Arial" charset="0"/>
                  <a:ea typeface="ＭＳ Ｐゴシック" pitchFamily="34" charset="-128"/>
                  <a:cs typeface="Tahoma" pitchFamily="34" charset="0"/>
                </a:defRPr>
              </a:lvl1pPr>
              <a:lvl2pPr marL="742950" indent="-285750" eaLnBrk="0" hangingPunct="0">
                <a:spcBef>
                  <a:spcPct val="20000"/>
                </a:spcBef>
                <a:buFont typeface="Arial" charset="0"/>
                <a:buChar char="•"/>
                <a:defRPr sz="2400">
                  <a:solidFill>
                    <a:schemeClr val="tx1"/>
                  </a:solidFill>
                  <a:latin typeface="Arial" charset="0"/>
                  <a:ea typeface="Tahoma" pitchFamily="34" charset="0"/>
                  <a:cs typeface="Tahoma" pitchFamily="34" charset="0"/>
                </a:defRPr>
              </a:lvl2pPr>
              <a:lvl3pPr marL="1143000" indent="-228600" eaLnBrk="0" hangingPunct="0">
                <a:spcBef>
                  <a:spcPct val="20000"/>
                </a:spcBef>
                <a:buFont typeface="Arial" charset="0"/>
                <a:buChar char="•"/>
                <a:defRPr sz="2000">
                  <a:solidFill>
                    <a:schemeClr val="tx1"/>
                  </a:solidFill>
                  <a:latin typeface="Arial" charset="0"/>
                  <a:ea typeface="Tahoma" pitchFamily="34" charset="0"/>
                  <a:cs typeface="Tahoma" pitchFamily="34" charset="0"/>
                </a:defRPr>
              </a:lvl3pPr>
              <a:lvl4pPr marL="1600200" indent="-228600" eaLnBrk="0" hangingPunct="0">
                <a:spcBef>
                  <a:spcPct val="20000"/>
                </a:spcBef>
                <a:buFont typeface="Arial" charset="0"/>
                <a:buChar char="•"/>
                <a:defRPr>
                  <a:solidFill>
                    <a:schemeClr val="tx1"/>
                  </a:solidFill>
                  <a:latin typeface="Arial" charset="0"/>
                  <a:ea typeface="Tahoma" pitchFamily="34" charset="0"/>
                  <a:cs typeface="Tahoma" pitchFamily="34" charset="0"/>
                </a:defRPr>
              </a:lvl4pPr>
              <a:lvl5pPr marL="2057400" indent="-228600" eaLnBrk="0" hangingPunct="0">
                <a:spcBef>
                  <a:spcPct val="20000"/>
                </a:spcBef>
                <a:buFont typeface="Arial" charset="0"/>
                <a:buChar char="•"/>
                <a:defRPr>
                  <a:solidFill>
                    <a:schemeClr val="tx1"/>
                  </a:solidFill>
                  <a:latin typeface="Arial" charset="0"/>
                  <a:ea typeface="Tahoma" pitchFamily="34" charset="0"/>
                  <a:cs typeface="Tahoma" pitchFamily="34" charset="0"/>
                </a:defRPr>
              </a:lvl5pPr>
              <a:lvl6pPr marL="25146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6pPr>
              <a:lvl7pPr marL="29718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7pPr>
              <a:lvl8pPr marL="34290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8pPr>
              <a:lvl9pPr marL="38862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9pPr>
            </a:lstStyle>
            <a:p>
              <a:pPr eaLnBrk="1" hangingPunct="1">
                <a:spcBef>
                  <a:spcPct val="0"/>
                </a:spcBef>
                <a:buFontTx/>
                <a:buNone/>
              </a:pPr>
              <a:r>
                <a:rPr lang="en-US" altLang="en-US" sz="1400" dirty="0">
                  <a:latin typeface="+mn-lt"/>
                </a:rPr>
                <a:t>Bart </a:t>
              </a:r>
              <a:r>
                <a:rPr lang="en-US" altLang="en-US" sz="1400" dirty="0" smtClean="0">
                  <a:latin typeface="+mn-lt"/>
                </a:rPr>
                <a:t>Miller</a:t>
              </a:r>
              <a:r>
                <a:rPr lang="en-US" altLang="en-US" sz="1400" dirty="0">
                  <a:latin typeface="+mn-lt"/>
                </a:rPr>
                <a:t>, UW</a:t>
              </a:r>
            </a:p>
          </p:txBody>
        </p:sp>
        <p:sp>
          <p:nvSpPr>
            <p:cNvPr id="16" name="TextBox 15"/>
            <p:cNvSpPr txBox="1">
              <a:spLocks noChangeArrowheads="1"/>
            </p:cNvSpPr>
            <p:nvPr/>
          </p:nvSpPr>
          <p:spPr bwMode="auto">
            <a:xfrm>
              <a:off x="7493000" y="6176963"/>
              <a:ext cx="120814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defRPr sz="2800">
                  <a:solidFill>
                    <a:schemeClr val="tx1"/>
                  </a:solidFill>
                  <a:latin typeface="Arial" charset="0"/>
                  <a:ea typeface="ＭＳ Ｐゴシック" pitchFamily="34" charset="-128"/>
                  <a:cs typeface="Tahoma" pitchFamily="34" charset="0"/>
                </a:defRPr>
              </a:lvl1pPr>
              <a:lvl2pPr marL="742950" indent="-285750" eaLnBrk="0" hangingPunct="0">
                <a:spcBef>
                  <a:spcPct val="20000"/>
                </a:spcBef>
                <a:buFont typeface="Arial" charset="0"/>
                <a:buChar char="•"/>
                <a:defRPr sz="2400">
                  <a:solidFill>
                    <a:schemeClr val="tx1"/>
                  </a:solidFill>
                  <a:latin typeface="Arial" charset="0"/>
                  <a:ea typeface="Tahoma" pitchFamily="34" charset="0"/>
                  <a:cs typeface="Tahoma" pitchFamily="34" charset="0"/>
                </a:defRPr>
              </a:lvl2pPr>
              <a:lvl3pPr marL="1143000" indent="-228600" eaLnBrk="0" hangingPunct="0">
                <a:spcBef>
                  <a:spcPct val="20000"/>
                </a:spcBef>
                <a:buFont typeface="Arial" charset="0"/>
                <a:buChar char="•"/>
                <a:defRPr sz="2000">
                  <a:solidFill>
                    <a:schemeClr val="tx1"/>
                  </a:solidFill>
                  <a:latin typeface="Arial" charset="0"/>
                  <a:ea typeface="Tahoma" pitchFamily="34" charset="0"/>
                  <a:cs typeface="Tahoma" pitchFamily="34" charset="0"/>
                </a:defRPr>
              </a:lvl3pPr>
              <a:lvl4pPr marL="1600200" indent="-228600" eaLnBrk="0" hangingPunct="0">
                <a:spcBef>
                  <a:spcPct val="20000"/>
                </a:spcBef>
                <a:buFont typeface="Arial" charset="0"/>
                <a:buChar char="•"/>
                <a:defRPr>
                  <a:solidFill>
                    <a:schemeClr val="tx1"/>
                  </a:solidFill>
                  <a:latin typeface="Arial" charset="0"/>
                  <a:ea typeface="Tahoma" pitchFamily="34" charset="0"/>
                  <a:cs typeface="Tahoma" pitchFamily="34" charset="0"/>
                </a:defRPr>
              </a:lvl4pPr>
              <a:lvl5pPr marL="2057400" indent="-228600" eaLnBrk="0" hangingPunct="0">
                <a:spcBef>
                  <a:spcPct val="20000"/>
                </a:spcBef>
                <a:buFont typeface="Arial" charset="0"/>
                <a:buChar char="•"/>
                <a:defRPr>
                  <a:solidFill>
                    <a:schemeClr val="tx1"/>
                  </a:solidFill>
                  <a:latin typeface="Arial" charset="0"/>
                  <a:ea typeface="Tahoma" pitchFamily="34" charset="0"/>
                  <a:cs typeface="Tahoma" pitchFamily="34" charset="0"/>
                </a:defRPr>
              </a:lvl5pPr>
              <a:lvl6pPr marL="25146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6pPr>
              <a:lvl7pPr marL="29718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7pPr>
              <a:lvl8pPr marL="34290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8pPr>
              <a:lvl9pPr marL="3886200" indent="-228600" defTabSz="457200" eaLnBrk="0" fontAlgn="base" hangingPunct="0">
                <a:spcBef>
                  <a:spcPct val="20000"/>
                </a:spcBef>
                <a:spcAft>
                  <a:spcPct val="0"/>
                </a:spcAft>
                <a:buFont typeface="Arial" charset="0"/>
                <a:buChar char="•"/>
                <a:defRPr>
                  <a:solidFill>
                    <a:schemeClr val="tx1"/>
                  </a:solidFill>
                  <a:latin typeface="Arial" charset="0"/>
                  <a:ea typeface="Tahoma" pitchFamily="34" charset="0"/>
                  <a:cs typeface="Tahoma" pitchFamily="34" charset="0"/>
                </a:defRPr>
              </a:lvl9pPr>
            </a:lstStyle>
            <a:p>
              <a:pPr eaLnBrk="1" hangingPunct="1">
                <a:spcBef>
                  <a:spcPct val="0"/>
                </a:spcBef>
                <a:buFontTx/>
                <a:buNone/>
              </a:pPr>
              <a:r>
                <a:rPr lang="en-US" altLang="en-US" sz="1400" dirty="0">
                  <a:latin typeface="+mn-lt"/>
                </a:rPr>
                <a:t>Von Welch, IU</a:t>
              </a:r>
            </a:p>
          </p:txBody>
        </p:sp>
      </p:grpSp>
    </p:spTree>
    <p:extLst>
      <p:ext uri="{BB962C8B-B14F-4D97-AF65-F5344CB8AC3E}">
        <p14:creationId xmlns:p14="http://schemas.microsoft.com/office/powerpoint/2010/main" val="48027936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255" y="6360956"/>
            <a:ext cx="1307147" cy="433993"/>
          </a:xfrm>
          <a:prstGeom prst="rect">
            <a:avLst/>
          </a:prstGeom>
        </p:spPr>
      </p:pic>
      <p:sp>
        <p:nvSpPr>
          <p:cNvPr id="6" name="Rectangle 5"/>
          <p:cNvSpPr/>
          <p:nvPr/>
        </p:nvSpPr>
        <p:spPr>
          <a:xfrm>
            <a:off x="0" y="169334"/>
            <a:ext cx="9143999" cy="816304"/>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1"/>
          <p:cNvSpPr txBox="1">
            <a:spLocks/>
          </p:cNvSpPr>
          <p:nvPr/>
        </p:nvSpPr>
        <p:spPr>
          <a:xfrm>
            <a:off x="685019" y="284176"/>
            <a:ext cx="7772400" cy="616166"/>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endParaRPr lang="en-US" dirty="0"/>
          </a:p>
        </p:txBody>
      </p:sp>
      <p:sp>
        <p:nvSpPr>
          <p:cNvPr id="11" name="Title 1"/>
          <p:cNvSpPr txBox="1">
            <a:spLocks/>
          </p:cNvSpPr>
          <p:nvPr/>
        </p:nvSpPr>
        <p:spPr>
          <a:xfrm>
            <a:off x="685018" y="284176"/>
            <a:ext cx="8312677" cy="606689"/>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US" cap="none" dirty="0" smtClean="0"/>
              <a:t>Software Assurance (SwA) Challenges</a:t>
            </a:r>
            <a:endParaRPr lang="en-US" cap="none" dirty="0"/>
          </a:p>
        </p:txBody>
      </p:sp>
      <p:sp>
        <p:nvSpPr>
          <p:cNvPr id="12" name="Content Placeholder 2"/>
          <p:cNvSpPr txBox="1">
            <a:spLocks/>
          </p:cNvSpPr>
          <p:nvPr/>
        </p:nvSpPr>
        <p:spPr>
          <a:xfrm>
            <a:off x="178130" y="1036320"/>
            <a:ext cx="8819565" cy="5302618"/>
          </a:xfrm>
          <a:prstGeom prst="rect">
            <a:avLst/>
          </a:prstGeom>
        </p:spPr>
        <p:txBody>
          <a:bodyPr/>
          <a:lst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a:lstStyle>
          <a:p>
            <a:pPr marL="400050"/>
            <a:r>
              <a:rPr lang="en-US" sz="1800" dirty="0" smtClean="0"/>
              <a:t>Cybersecurity is on everyone’s mind. </a:t>
            </a:r>
          </a:p>
          <a:p>
            <a:pPr marL="628650" lvl="1"/>
            <a:r>
              <a:rPr lang="en-US" sz="1800" dirty="0" smtClean="0"/>
              <a:t>We immediately think about the network and the system (firewalls, software updates, etc.), but we should remember that this also includes the software itself!</a:t>
            </a:r>
            <a:endParaRPr lang="en-US" sz="1800" dirty="0"/>
          </a:p>
          <a:p>
            <a:pPr marL="400050"/>
            <a:r>
              <a:rPr lang="en-US" sz="1800" dirty="0"/>
              <a:t>The world is software-centric. </a:t>
            </a:r>
          </a:p>
          <a:p>
            <a:pPr marL="628650" lvl="1"/>
            <a:r>
              <a:rPr lang="en-US" sz="1800" dirty="0" smtClean="0"/>
              <a:t>There </a:t>
            </a:r>
            <a:r>
              <a:rPr lang="en-US" sz="1800" dirty="0"/>
              <a:t>are numerous entry points for a variety of attacks against confidential data and physical resources. Many software vulnerabilities and weaknesses exist while more continue to emerge.</a:t>
            </a:r>
          </a:p>
          <a:p>
            <a:pPr marL="400050"/>
            <a:r>
              <a:rPr lang="en-US" sz="1800" dirty="0" smtClean="0"/>
              <a:t>Software </a:t>
            </a:r>
            <a:r>
              <a:rPr lang="en-US" sz="1800" dirty="0"/>
              <a:t>developers need effective continuous software assurance capabilities to integrate into their development workflows</a:t>
            </a:r>
            <a:r>
              <a:rPr lang="en-US" sz="1800" dirty="0" smtClean="0"/>
              <a:t>.</a:t>
            </a:r>
          </a:p>
          <a:p>
            <a:pPr marL="628650" lvl="1"/>
            <a:r>
              <a:rPr lang="en-US" sz="1800" dirty="0" smtClean="0"/>
              <a:t>Find and fix problems with your code, and check your code frequently!</a:t>
            </a:r>
            <a:endParaRPr lang="en-US" sz="1800" dirty="0"/>
          </a:p>
          <a:p>
            <a:pPr marL="400050"/>
            <a:r>
              <a:rPr lang="en-US" sz="1800" dirty="0"/>
              <a:t>Consumers of software components need services to evaluate the quality of the components they deploy or integrate into their software stack</a:t>
            </a:r>
            <a:r>
              <a:rPr lang="en-US" sz="1800" dirty="0" smtClean="0"/>
              <a:t>.</a:t>
            </a:r>
            <a:endParaRPr lang="en-US" sz="1800" dirty="0"/>
          </a:p>
          <a:p>
            <a:pPr marL="400050"/>
            <a:r>
              <a:rPr lang="en-US" sz="1800" dirty="0"/>
              <a:t>Challenges with software assessment </a:t>
            </a:r>
            <a:r>
              <a:rPr lang="en-US" sz="1800" dirty="0" smtClean="0"/>
              <a:t>tools:</a:t>
            </a:r>
          </a:p>
          <a:p>
            <a:pPr marL="628650" lvl="1"/>
            <a:r>
              <a:rPr lang="en-US" sz="1800" dirty="0" smtClean="0"/>
              <a:t>Each </a:t>
            </a:r>
            <a:r>
              <a:rPr lang="en-US" sz="1800" dirty="0"/>
              <a:t>tool has its strengths, but no single tool is good at </a:t>
            </a:r>
            <a:r>
              <a:rPr lang="en-US" sz="1800" dirty="0" smtClean="0"/>
              <a:t>everything.</a:t>
            </a:r>
          </a:p>
          <a:p>
            <a:pPr marL="628650" lvl="1"/>
            <a:r>
              <a:rPr lang="en-US" sz="1800" dirty="0" smtClean="0"/>
              <a:t>Configuring</a:t>
            </a:r>
            <a:r>
              <a:rPr lang="en-US" sz="1800" dirty="0"/>
              <a:t>, maintaining, and using tools is cumbersome and time-consuming</a:t>
            </a:r>
            <a:r>
              <a:rPr lang="en-US" sz="1800" dirty="0" smtClean="0"/>
              <a:t>.</a:t>
            </a:r>
            <a:endParaRPr lang="en-US" sz="1800" dirty="0"/>
          </a:p>
        </p:txBody>
      </p:sp>
      <p:sp>
        <p:nvSpPr>
          <p:cNvPr id="2" name="Slide Number Placeholder 1"/>
          <p:cNvSpPr>
            <a:spLocks noGrp="1"/>
          </p:cNvSpPr>
          <p:nvPr>
            <p:ph type="sldNum" sz="quarter" idx="12"/>
          </p:nvPr>
        </p:nvSpPr>
        <p:spPr/>
        <p:txBody>
          <a:bodyPr/>
          <a:lstStyle/>
          <a:p>
            <a:fld id="{4FAB73BC-B049-4115-A692-8D63A059BFB8}" type="slidenum">
              <a:rPr lang="en-US" smtClean="0"/>
              <a:t>4</a:t>
            </a:fld>
            <a:endParaRPr lang="en-US" dirty="0"/>
          </a:p>
        </p:txBody>
      </p:sp>
    </p:spTree>
    <p:extLst>
      <p:ext uri="{BB962C8B-B14F-4D97-AF65-F5344CB8AC3E}">
        <p14:creationId xmlns:p14="http://schemas.microsoft.com/office/powerpoint/2010/main" val="281243207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255" y="6360956"/>
            <a:ext cx="1307147" cy="433993"/>
          </a:xfrm>
          <a:prstGeom prst="rect">
            <a:avLst/>
          </a:prstGeom>
        </p:spPr>
      </p:pic>
      <p:sp>
        <p:nvSpPr>
          <p:cNvPr id="6" name="Rectangle 5"/>
          <p:cNvSpPr/>
          <p:nvPr/>
        </p:nvSpPr>
        <p:spPr>
          <a:xfrm>
            <a:off x="0" y="169334"/>
            <a:ext cx="9143999" cy="816304"/>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1"/>
          <p:cNvSpPr txBox="1">
            <a:spLocks/>
          </p:cNvSpPr>
          <p:nvPr/>
        </p:nvSpPr>
        <p:spPr>
          <a:xfrm>
            <a:off x="685019" y="284176"/>
            <a:ext cx="7772400" cy="616166"/>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endParaRPr lang="en-US" dirty="0"/>
          </a:p>
        </p:txBody>
      </p:sp>
      <p:sp>
        <p:nvSpPr>
          <p:cNvPr id="11" name="Title 1"/>
          <p:cNvSpPr txBox="1">
            <a:spLocks/>
          </p:cNvSpPr>
          <p:nvPr/>
        </p:nvSpPr>
        <p:spPr>
          <a:xfrm>
            <a:off x="685018" y="284176"/>
            <a:ext cx="8312677" cy="606689"/>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US" cap="none" dirty="0" smtClean="0"/>
              <a:t>Goals of the SWAMP</a:t>
            </a:r>
            <a:endParaRPr lang="en-US" cap="none" dirty="0"/>
          </a:p>
        </p:txBody>
      </p:sp>
      <p:sp>
        <p:nvSpPr>
          <p:cNvPr id="12" name="Content Placeholder 2"/>
          <p:cNvSpPr txBox="1">
            <a:spLocks/>
          </p:cNvSpPr>
          <p:nvPr/>
        </p:nvSpPr>
        <p:spPr>
          <a:xfrm>
            <a:off x="178130" y="1137274"/>
            <a:ext cx="8819565" cy="5221984"/>
          </a:xfrm>
          <a:prstGeom prst="rect">
            <a:avLst/>
          </a:prstGeom>
        </p:spPr>
        <p:txBody>
          <a:bodyPr/>
          <a:lst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a:lstStyle>
          <a:p>
            <a:r>
              <a:rPr lang="en-US" sz="1800" dirty="0"/>
              <a:t>Simplify and automate the task of applying a broad spectrum of software analysis tools to software packages throughout the development </a:t>
            </a:r>
            <a:r>
              <a:rPr lang="en-US" sz="1800" dirty="0" smtClean="0"/>
              <a:t>lifecycle</a:t>
            </a:r>
          </a:p>
          <a:p>
            <a:r>
              <a:rPr lang="en-US" sz="1800" dirty="0" smtClean="0"/>
              <a:t>Deliver </a:t>
            </a:r>
            <a:r>
              <a:rPr lang="en-US" sz="1800" dirty="0"/>
              <a:t>assessment results to the user in a way that is easy to </a:t>
            </a:r>
            <a:r>
              <a:rPr lang="en-US" sz="1800" dirty="0" smtClean="0"/>
              <a:t>understand</a:t>
            </a:r>
          </a:p>
          <a:p>
            <a:r>
              <a:rPr lang="en-US" sz="1800" dirty="0" smtClean="0"/>
              <a:t>Lower </a:t>
            </a:r>
            <a:r>
              <a:rPr lang="en-US" sz="1800" dirty="0"/>
              <a:t>the obstacles to performing software security </a:t>
            </a:r>
            <a:r>
              <a:rPr lang="en-US" sz="1800" dirty="0" smtClean="0"/>
              <a:t>assessments</a:t>
            </a:r>
          </a:p>
          <a:p>
            <a:r>
              <a:rPr lang="en-US" sz="1800" dirty="0" smtClean="0"/>
              <a:t>Provide </a:t>
            </a:r>
            <a:r>
              <a:rPr lang="en-US" sz="1800" dirty="0"/>
              <a:t>a resource for organizations and open-source developers to institute software assurance </a:t>
            </a:r>
            <a:r>
              <a:rPr lang="en-US" sz="1800" dirty="0" smtClean="0"/>
              <a:t>practices</a:t>
            </a:r>
          </a:p>
          <a:p>
            <a:r>
              <a:rPr lang="en-US" sz="1800" dirty="0" smtClean="0"/>
              <a:t>Promote </a:t>
            </a:r>
            <a:r>
              <a:rPr lang="en-US" sz="1800" dirty="0"/>
              <a:t>continuous software assurance: “Do it early, and do it often.</a:t>
            </a:r>
            <a:r>
              <a:rPr lang="en-US" sz="1800" dirty="0" smtClean="0"/>
              <a:t>”</a:t>
            </a:r>
          </a:p>
          <a:p>
            <a:r>
              <a:rPr lang="en-US" sz="1800" dirty="0" smtClean="0"/>
              <a:t>Foster </a:t>
            </a:r>
            <a:r>
              <a:rPr lang="en-US" sz="1800" dirty="0"/>
              <a:t>more secure deployed </a:t>
            </a:r>
            <a:r>
              <a:rPr lang="en-US" sz="1800" dirty="0" smtClean="0"/>
              <a:t>software</a:t>
            </a:r>
          </a:p>
          <a:p>
            <a:r>
              <a:rPr lang="en-US" sz="1800" dirty="0" smtClean="0"/>
              <a:t>Allow </a:t>
            </a:r>
            <a:r>
              <a:rPr lang="en-US" sz="1800" dirty="0"/>
              <a:t>users to collaborate and share SwA products and </a:t>
            </a:r>
            <a:r>
              <a:rPr lang="en-US" sz="1800" dirty="0" smtClean="0"/>
              <a:t>methodologies</a:t>
            </a:r>
          </a:p>
          <a:p>
            <a:r>
              <a:rPr lang="en-US" altLang="zh-TW" sz="1800" dirty="0" smtClean="0">
                <a:ea typeface="ＭＳ Ｐゴシック" pitchFamily="34" charset="-128"/>
                <a:cs typeface="Tahoma" pitchFamily="34" charset="0"/>
              </a:rPr>
              <a:t>Serve </a:t>
            </a:r>
            <a:r>
              <a:rPr lang="en-US" altLang="zh-TW" sz="1800" dirty="0">
                <a:ea typeface="ＭＳ Ｐゴシック" pitchFamily="34" charset="-128"/>
                <a:cs typeface="Tahoma" pitchFamily="34" charset="0"/>
              </a:rPr>
              <a:t>as a testing and evaluation ground for new and mature software assurance tools and </a:t>
            </a:r>
            <a:r>
              <a:rPr lang="en-US" altLang="zh-TW" sz="1800" dirty="0" smtClean="0">
                <a:ea typeface="ＭＳ Ｐゴシック" pitchFamily="34" charset="-128"/>
                <a:cs typeface="Tahoma" pitchFamily="34" charset="0"/>
              </a:rPr>
              <a:t>technologies</a:t>
            </a:r>
            <a:endParaRPr lang="en-US" sz="1800" dirty="0"/>
          </a:p>
        </p:txBody>
      </p:sp>
      <p:sp>
        <p:nvSpPr>
          <p:cNvPr id="2" name="Slide Number Placeholder 1"/>
          <p:cNvSpPr>
            <a:spLocks noGrp="1"/>
          </p:cNvSpPr>
          <p:nvPr>
            <p:ph type="sldNum" sz="quarter" idx="12"/>
          </p:nvPr>
        </p:nvSpPr>
        <p:spPr/>
        <p:txBody>
          <a:bodyPr/>
          <a:lstStyle/>
          <a:p>
            <a:fld id="{4FAB73BC-B049-4115-A692-8D63A059BFB8}" type="slidenum">
              <a:rPr lang="en-US" smtClean="0"/>
              <a:t>5</a:t>
            </a:fld>
            <a:endParaRPr lang="en-US" dirty="0"/>
          </a:p>
        </p:txBody>
      </p:sp>
    </p:spTree>
    <p:extLst>
      <p:ext uri="{BB962C8B-B14F-4D97-AF65-F5344CB8AC3E}">
        <p14:creationId xmlns:p14="http://schemas.microsoft.com/office/powerpoint/2010/main" val="329003038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255" y="6360956"/>
            <a:ext cx="1307147" cy="433993"/>
          </a:xfrm>
          <a:prstGeom prst="rect">
            <a:avLst/>
          </a:prstGeom>
        </p:spPr>
      </p:pic>
      <p:sp>
        <p:nvSpPr>
          <p:cNvPr id="6" name="Rectangle 5"/>
          <p:cNvSpPr/>
          <p:nvPr/>
        </p:nvSpPr>
        <p:spPr>
          <a:xfrm>
            <a:off x="0" y="169334"/>
            <a:ext cx="9143999" cy="816304"/>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1"/>
          <p:cNvSpPr txBox="1">
            <a:spLocks/>
          </p:cNvSpPr>
          <p:nvPr/>
        </p:nvSpPr>
        <p:spPr>
          <a:xfrm>
            <a:off x="685019" y="284176"/>
            <a:ext cx="7772400" cy="616166"/>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endParaRPr lang="en-US" dirty="0"/>
          </a:p>
        </p:txBody>
      </p:sp>
      <p:sp>
        <p:nvSpPr>
          <p:cNvPr id="11" name="Title 1"/>
          <p:cNvSpPr txBox="1">
            <a:spLocks/>
          </p:cNvSpPr>
          <p:nvPr/>
        </p:nvSpPr>
        <p:spPr>
          <a:xfrm>
            <a:off x="685018" y="284176"/>
            <a:ext cx="8312677" cy="606689"/>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US" cap="none" dirty="0" smtClean="0"/>
              <a:t>Welcome to the SWAMP</a:t>
            </a:r>
            <a:endParaRPr lang="en-US" cap="none" dirty="0"/>
          </a:p>
        </p:txBody>
      </p:sp>
      <p:sp>
        <p:nvSpPr>
          <p:cNvPr id="12" name="Content Placeholder 2"/>
          <p:cNvSpPr txBox="1">
            <a:spLocks/>
          </p:cNvSpPr>
          <p:nvPr/>
        </p:nvSpPr>
        <p:spPr>
          <a:xfrm>
            <a:off x="178130" y="984874"/>
            <a:ext cx="8819565" cy="5221984"/>
          </a:xfrm>
          <a:prstGeom prst="rect">
            <a:avLst/>
          </a:prstGeom>
        </p:spPr>
        <p:txBody>
          <a:bodyPr/>
          <a:lst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a:lstStyle>
          <a:p>
            <a:r>
              <a:rPr lang="en-US" sz="1800" dirty="0" smtClean="0"/>
              <a:t>Support for 5 languages: C/C++, Java source, Java bytecode, Python, Ruby</a:t>
            </a:r>
          </a:p>
          <a:p>
            <a:r>
              <a:rPr lang="en-US" sz="1800" dirty="0" smtClean="0"/>
              <a:t>Support for 10 platforms: 9 varieties of Linux plus Android</a:t>
            </a:r>
          </a:p>
          <a:p>
            <a:r>
              <a:rPr lang="en-US" sz="1800" dirty="0" smtClean="0"/>
              <a:t>16 static software analysis tools are available for public use:</a:t>
            </a:r>
          </a:p>
          <a:p>
            <a:pPr lvl="1"/>
            <a:r>
              <a:rPr lang="en-US" sz="1800" dirty="0" smtClean="0"/>
              <a:t>C/C++: Clang </a:t>
            </a:r>
            <a:r>
              <a:rPr lang="en-US" sz="1800" dirty="0"/>
              <a:t>Static Analyzer, CppCheck, GCC warnings, Parasoft C/C++</a:t>
            </a:r>
            <a:r>
              <a:rPr lang="en-US" sz="1800" dirty="0" smtClean="0"/>
              <a:t>test</a:t>
            </a:r>
          </a:p>
          <a:p>
            <a:pPr lvl="1"/>
            <a:r>
              <a:rPr lang="en-US" sz="1800" dirty="0" smtClean="0"/>
              <a:t>Java: Checkstyle, error-prone, FindBugs </a:t>
            </a:r>
            <a:r>
              <a:rPr lang="en-US" sz="1800" dirty="0"/>
              <a:t>with Find Security Bugs, </a:t>
            </a:r>
            <a:r>
              <a:rPr lang="en-US" sz="1800" dirty="0" smtClean="0"/>
              <a:t>Parasoft Jtest, PMD</a:t>
            </a:r>
          </a:p>
          <a:p>
            <a:pPr lvl="1"/>
            <a:r>
              <a:rPr lang="en-US" sz="1800" dirty="0" smtClean="0"/>
              <a:t>Python: Bandit, Flake8, Pylint</a:t>
            </a:r>
          </a:p>
          <a:p>
            <a:pPr lvl="1"/>
            <a:r>
              <a:rPr lang="en-US" sz="1800" dirty="0" smtClean="0"/>
              <a:t>Android Lint</a:t>
            </a:r>
          </a:p>
          <a:p>
            <a:pPr lvl="1"/>
            <a:r>
              <a:rPr lang="en-US" sz="1800" dirty="0" smtClean="0"/>
              <a:t>Ruby: Reek, RuboCop, ruby-lint</a:t>
            </a:r>
          </a:p>
          <a:p>
            <a:r>
              <a:rPr lang="en-US" sz="1800" dirty="0" smtClean="0"/>
              <a:t>Agreements with 4 commercial tool vendors to add their tools:</a:t>
            </a:r>
          </a:p>
          <a:p>
            <a:pPr lvl="1"/>
            <a:r>
              <a:rPr lang="en-US" sz="1800" dirty="0" smtClean="0"/>
              <a:t>C/C++test and Jtest (Parasoft) are available now</a:t>
            </a:r>
          </a:p>
          <a:p>
            <a:pPr lvl="1"/>
            <a:r>
              <a:rPr lang="en-US" sz="1800" dirty="0"/>
              <a:t>Code Sonar (GrammaTech), Goanna (Red Lizard)</a:t>
            </a:r>
            <a:r>
              <a:rPr lang="en-US" sz="1800" dirty="0" smtClean="0"/>
              <a:t>, and </a:t>
            </a:r>
            <a:r>
              <a:rPr lang="en-US" sz="1800" dirty="0"/>
              <a:t>SAST (Veracode) </a:t>
            </a:r>
            <a:r>
              <a:rPr lang="en-US" sz="1800" dirty="0" smtClean="0"/>
              <a:t>coming soon</a:t>
            </a:r>
          </a:p>
          <a:p>
            <a:r>
              <a:rPr lang="en-US" sz="1800" dirty="0"/>
              <a:t>400+ software packages are available for public use:</a:t>
            </a:r>
          </a:p>
          <a:p>
            <a:pPr lvl="1"/>
            <a:r>
              <a:rPr lang="en-US" sz="1800" dirty="0"/>
              <a:t>NIST Juliet and SATE test suites for C/C++ and Java</a:t>
            </a:r>
          </a:p>
          <a:p>
            <a:pPr lvl="1"/>
            <a:r>
              <a:rPr lang="en-US" sz="1800" dirty="0"/>
              <a:t>SWAMP curated </a:t>
            </a:r>
            <a:r>
              <a:rPr lang="en-US" sz="1800" dirty="0" smtClean="0"/>
              <a:t>packages</a:t>
            </a:r>
          </a:p>
          <a:p>
            <a:r>
              <a:rPr lang="en-US" sz="1800" dirty="0" smtClean="0"/>
              <a:t>Supported platforms, tools, and packages are maintained by the SWAMP</a:t>
            </a:r>
            <a:endParaRPr lang="en-US" sz="1800" dirty="0"/>
          </a:p>
        </p:txBody>
      </p:sp>
      <p:sp>
        <p:nvSpPr>
          <p:cNvPr id="2" name="Slide Number Placeholder 1"/>
          <p:cNvSpPr>
            <a:spLocks noGrp="1"/>
          </p:cNvSpPr>
          <p:nvPr>
            <p:ph type="sldNum" sz="quarter" idx="12"/>
          </p:nvPr>
        </p:nvSpPr>
        <p:spPr/>
        <p:txBody>
          <a:bodyPr/>
          <a:lstStyle/>
          <a:p>
            <a:fld id="{4FAB73BC-B049-4115-A692-8D63A059BFB8}" type="slidenum">
              <a:rPr lang="en-US" smtClean="0"/>
              <a:t>6</a:t>
            </a:fld>
            <a:endParaRPr lang="en-US" dirty="0"/>
          </a:p>
        </p:txBody>
      </p:sp>
    </p:spTree>
    <p:extLst>
      <p:ext uri="{BB962C8B-B14F-4D97-AF65-F5344CB8AC3E}">
        <p14:creationId xmlns:p14="http://schemas.microsoft.com/office/powerpoint/2010/main" val="120943958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255" y="6360956"/>
            <a:ext cx="1307147" cy="433993"/>
          </a:xfrm>
          <a:prstGeom prst="rect">
            <a:avLst/>
          </a:prstGeom>
        </p:spPr>
      </p:pic>
      <p:sp>
        <p:nvSpPr>
          <p:cNvPr id="6" name="Rectangle 5"/>
          <p:cNvSpPr/>
          <p:nvPr/>
        </p:nvSpPr>
        <p:spPr>
          <a:xfrm>
            <a:off x="0" y="169334"/>
            <a:ext cx="9143999" cy="816304"/>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1"/>
          <p:cNvSpPr txBox="1">
            <a:spLocks/>
          </p:cNvSpPr>
          <p:nvPr/>
        </p:nvSpPr>
        <p:spPr>
          <a:xfrm>
            <a:off x="685019" y="284176"/>
            <a:ext cx="7772400" cy="616166"/>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endParaRPr lang="en-US" dirty="0"/>
          </a:p>
        </p:txBody>
      </p:sp>
      <p:sp>
        <p:nvSpPr>
          <p:cNvPr id="11" name="Title 1"/>
          <p:cNvSpPr txBox="1">
            <a:spLocks/>
          </p:cNvSpPr>
          <p:nvPr/>
        </p:nvSpPr>
        <p:spPr>
          <a:xfrm>
            <a:off x="685018" y="284176"/>
            <a:ext cx="8312677" cy="606689"/>
          </a:xfrm>
          <a:prstGeom prst="rect">
            <a:avLst/>
          </a:prstGeom>
        </p:spPr>
        <p:txBody>
          <a:bodyPr/>
          <a:lst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a:lstStyle>
          <a:p>
            <a:r>
              <a:rPr lang="en-US" cap="none" dirty="0" smtClean="0"/>
              <a:t>Welcome to the SWAMP </a:t>
            </a:r>
            <a:r>
              <a:rPr lang="en-US" sz="2000" cap="none" dirty="0" smtClean="0"/>
              <a:t>(continued)</a:t>
            </a:r>
            <a:endParaRPr lang="en-US" sz="2000" cap="none" dirty="0"/>
          </a:p>
        </p:txBody>
      </p:sp>
      <p:sp>
        <p:nvSpPr>
          <p:cNvPr id="12" name="Content Placeholder 2"/>
          <p:cNvSpPr txBox="1">
            <a:spLocks/>
          </p:cNvSpPr>
          <p:nvPr/>
        </p:nvSpPr>
        <p:spPr>
          <a:xfrm>
            <a:off x="178130" y="1137274"/>
            <a:ext cx="8819565" cy="5221984"/>
          </a:xfrm>
          <a:prstGeom prst="rect">
            <a:avLst/>
          </a:prstGeom>
        </p:spPr>
        <p:txBody>
          <a:bodyPr/>
          <a:lst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a:lstStyle>
          <a:p>
            <a:r>
              <a:rPr lang="en-US" sz="1800" dirty="0"/>
              <a:t>The fully-integrated results viewer, CodeDx (Secure Decisions), consolidates and prioritizes vulnerabilities from multiple tools to significantly simplify remediation</a:t>
            </a:r>
          </a:p>
          <a:p>
            <a:r>
              <a:rPr lang="en-US" sz="1800" dirty="0"/>
              <a:t>Support for GitHub identities, uploading packages from repositories, and pulling packages from public repositories</a:t>
            </a:r>
          </a:p>
          <a:p>
            <a:r>
              <a:rPr lang="en-US" sz="1800" dirty="0"/>
              <a:t>Powerful high-throughput computing </a:t>
            </a:r>
            <a:r>
              <a:rPr lang="en-US" sz="1800" dirty="0" smtClean="0"/>
              <a:t>capabilities</a:t>
            </a:r>
            <a:endParaRPr lang="en-US" sz="1800" dirty="0"/>
          </a:p>
          <a:p>
            <a:r>
              <a:rPr lang="en-US" sz="1800" dirty="0"/>
              <a:t>Scheduling feature for automated continuous software assurance</a:t>
            </a:r>
          </a:p>
          <a:p>
            <a:r>
              <a:rPr lang="en-US" sz="1800" dirty="0"/>
              <a:t>Maintain confidentiality of software and results at the discretion of the </a:t>
            </a:r>
            <a:r>
              <a:rPr lang="en-US" sz="1800" dirty="0" smtClean="0"/>
              <a:t>user</a:t>
            </a:r>
          </a:p>
          <a:p>
            <a:pPr lvl="1"/>
            <a:r>
              <a:rPr lang="en-US" sz="1800" dirty="0" smtClean="0"/>
              <a:t>Managed </a:t>
            </a:r>
            <a:r>
              <a:rPr lang="en-US" sz="1800" dirty="0"/>
              <a:t>sharing of tools, software packages, and results</a:t>
            </a:r>
          </a:p>
          <a:p>
            <a:r>
              <a:rPr lang="en-US" sz="1800" dirty="0"/>
              <a:t>Audience: </a:t>
            </a:r>
            <a:endParaRPr lang="en-US" sz="1800" dirty="0" smtClean="0"/>
          </a:p>
          <a:p>
            <a:pPr lvl="1"/>
            <a:r>
              <a:rPr lang="en-US" sz="1800" dirty="0" smtClean="0"/>
              <a:t>Software Developers</a:t>
            </a:r>
            <a:endParaRPr lang="en-US" sz="1800" dirty="0"/>
          </a:p>
          <a:p>
            <a:pPr lvl="1"/>
            <a:r>
              <a:rPr lang="en-US" sz="1800" dirty="0" smtClean="0"/>
              <a:t>Software </a:t>
            </a:r>
            <a:r>
              <a:rPr lang="en-US" sz="1800" dirty="0"/>
              <a:t>Assurance Tool </a:t>
            </a:r>
            <a:r>
              <a:rPr lang="en-US" sz="1800" dirty="0" smtClean="0"/>
              <a:t>Developers</a:t>
            </a:r>
            <a:endParaRPr lang="en-US" sz="1800" dirty="0"/>
          </a:p>
          <a:p>
            <a:pPr lvl="1"/>
            <a:r>
              <a:rPr lang="en-US" sz="1800" dirty="0" smtClean="0"/>
              <a:t>Software </a:t>
            </a:r>
            <a:r>
              <a:rPr lang="en-US" sz="1800" dirty="0"/>
              <a:t>Assurance Tool </a:t>
            </a:r>
            <a:r>
              <a:rPr lang="en-US" sz="1800" dirty="0" smtClean="0"/>
              <a:t>Researchers</a:t>
            </a:r>
            <a:endParaRPr lang="en-US" sz="1800" dirty="0"/>
          </a:p>
          <a:p>
            <a:pPr lvl="1"/>
            <a:r>
              <a:rPr lang="en-US" sz="1800" dirty="0" smtClean="0"/>
              <a:t>Infrastructure Operators</a:t>
            </a:r>
            <a:endParaRPr lang="en-US" sz="1800" dirty="0"/>
          </a:p>
          <a:p>
            <a:pPr lvl="1"/>
            <a:r>
              <a:rPr lang="en-US" sz="1800" dirty="0" smtClean="0"/>
              <a:t>Educators </a:t>
            </a:r>
            <a:r>
              <a:rPr lang="en-US" sz="1800" dirty="0"/>
              <a:t>and Students</a:t>
            </a:r>
          </a:p>
          <a:p>
            <a:endParaRPr lang="en-US" sz="1800" dirty="0" smtClean="0"/>
          </a:p>
        </p:txBody>
      </p:sp>
      <p:sp>
        <p:nvSpPr>
          <p:cNvPr id="2" name="Slide Number Placeholder 1"/>
          <p:cNvSpPr>
            <a:spLocks noGrp="1"/>
          </p:cNvSpPr>
          <p:nvPr>
            <p:ph type="sldNum" sz="quarter" idx="12"/>
          </p:nvPr>
        </p:nvSpPr>
        <p:spPr/>
        <p:txBody>
          <a:bodyPr/>
          <a:lstStyle/>
          <a:p>
            <a:fld id="{4FAB73BC-B049-4115-A692-8D63A059BFB8}" type="slidenum">
              <a:rPr lang="en-US" smtClean="0"/>
              <a:t>7</a:t>
            </a:fld>
            <a:endParaRPr lang="en-US" dirty="0"/>
          </a:p>
        </p:txBody>
      </p:sp>
    </p:spTree>
    <p:extLst>
      <p:ext uri="{BB962C8B-B14F-4D97-AF65-F5344CB8AC3E}">
        <p14:creationId xmlns:p14="http://schemas.microsoft.com/office/powerpoint/2010/main" val="423404151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a:xfrm>
            <a:off x="457200" y="0"/>
            <a:ext cx="8229600" cy="1077913"/>
          </a:xfrm>
        </p:spPr>
        <p:txBody>
          <a:bodyPr/>
          <a:lstStyle/>
          <a:p>
            <a:pPr eaLnBrk="1" hangingPunct="1"/>
            <a:r>
              <a:rPr lang="en-US" altLang="zh-TW" dirty="0" smtClean="0">
                <a:cs typeface="Tahoma" pitchFamily="34" charset="0"/>
              </a:rPr>
              <a:t>Key Attributes</a:t>
            </a:r>
          </a:p>
        </p:txBody>
      </p:sp>
      <p:sp>
        <p:nvSpPr>
          <p:cNvPr id="3" name="Content Placeholder 2"/>
          <p:cNvSpPr>
            <a:spLocks noGrp="1"/>
          </p:cNvSpPr>
          <p:nvPr>
            <p:ph idx="1"/>
          </p:nvPr>
        </p:nvSpPr>
        <p:spPr>
          <a:xfrm>
            <a:off x="190500" y="1117601"/>
            <a:ext cx="8604249" cy="5236388"/>
          </a:xfrm>
        </p:spPr>
        <p:txBody>
          <a:bodyPr rtlCol="0">
            <a:normAutofit/>
          </a:bodyPr>
          <a:lstStyle/>
          <a:p>
            <a:pPr>
              <a:spcAft>
                <a:spcPts val="0"/>
              </a:spcAft>
              <a:defRPr/>
            </a:pPr>
            <a:r>
              <a:rPr lang="en-US" sz="1800" dirty="0" smtClean="0">
                <a:ea typeface="+mn-ea"/>
              </a:rPr>
              <a:t>Highly automated</a:t>
            </a:r>
          </a:p>
          <a:p>
            <a:pPr lvl="1">
              <a:spcAft>
                <a:spcPts val="0"/>
              </a:spcAft>
              <a:defRPr/>
            </a:pPr>
            <a:r>
              <a:rPr lang="en-US" sz="1800" dirty="0" smtClean="0">
                <a:ea typeface="+mn-ea"/>
              </a:rPr>
              <a:t>If you can compile your tool in the SWAMP, all else is automated.</a:t>
            </a:r>
          </a:p>
          <a:p>
            <a:pPr>
              <a:spcAft>
                <a:spcPts val="0"/>
              </a:spcAft>
              <a:defRPr/>
            </a:pPr>
            <a:r>
              <a:rPr lang="en-US" sz="1800" dirty="0" smtClean="0">
                <a:ea typeface="+mn-ea"/>
              </a:rPr>
              <a:t>Secure</a:t>
            </a:r>
          </a:p>
          <a:p>
            <a:pPr lvl="1">
              <a:spcAft>
                <a:spcPts val="0"/>
              </a:spcAft>
              <a:defRPr/>
            </a:pPr>
            <a:r>
              <a:rPr lang="en-US" sz="1800" dirty="0" smtClean="0">
                <a:ea typeface="+mn-ea"/>
              </a:rPr>
              <a:t>Strong sandboxing: all executions in single-use virtual machines</a:t>
            </a:r>
          </a:p>
          <a:p>
            <a:pPr>
              <a:spcAft>
                <a:spcPts val="0"/>
              </a:spcAft>
              <a:defRPr/>
            </a:pPr>
            <a:r>
              <a:rPr lang="en-US" sz="1800" dirty="0" smtClean="0">
                <a:ea typeface="+mn-ea"/>
              </a:rPr>
              <a:t>Private (if you wish)</a:t>
            </a:r>
          </a:p>
          <a:p>
            <a:pPr lvl="1">
              <a:spcAft>
                <a:spcPts val="0"/>
              </a:spcAft>
              <a:defRPr/>
            </a:pPr>
            <a:r>
              <a:rPr lang="en-US" sz="1800" dirty="0" smtClean="0">
                <a:ea typeface="+mn-ea"/>
              </a:rPr>
              <a:t>Share your tool, app, or data if and when you choose.</a:t>
            </a:r>
          </a:p>
          <a:p>
            <a:pPr>
              <a:spcAft>
                <a:spcPts val="0"/>
              </a:spcAft>
              <a:defRPr/>
            </a:pPr>
            <a:r>
              <a:rPr lang="en-US" sz="1800" dirty="0" smtClean="0">
                <a:ea typeface="+mn-ea"/>
              </a:rPr>
              <a:t>Open</a:t>
            </a:r>
          </a:p>
          <a:p>
            <a:pPr lvl="1">
              <a:spcAft>
                <a:spcPts val="0"/>
              </a:spcAft>
              <a:defRPr/>
            </a:pPr>
            <a:r>
              <a:rPr lang="en-US" sz="1800" dirty="0" smtClean="0">
                <a:ea typeface="+mn-ea"/>
              </a:rPr>
              <a:t>Lots of tools, lots of apps, lots of assessment data</a:t>
            </a:r>
          </a:p>
          <a:p>
            <a:pPr>
              <a:spcAft>
                <a:spcPts val="0"/>
              </a:spcAft>
              <a:defRPr/>
            </a:pPr>
            <a:r>
              <a:rPr lang="en-US" sz="1800" dirty="0" smtClean="0">
                <a:ea typeface="+mn-ea"/>
              </a:rPr>
              <a:t>A resource</a:t>
            </a:r>
          </a:p>
          <a:p>
            <a:pPr lvl="1">
              <a:spcAft>
                <a:spcPts val="0"/>
              </a:spcAft>
              <a:defRPr/>
            </a:pPr>
            <a:r>
              <a:rPr lang="en-US" sz="1800" dirty="0" smtClean="0">
                <a:ea typeface="+mn-ea"/>
              </a:rPr>
              <a:t>Software to help make your job easier; people to advise you</a:t>
            </a:r>
          </a:p>
          <a:p>
            <a:pPr>
              <a:spcAft>
                <a:spcPts val="0"/>
              </a:spcAft>
              <a:defRPr/>
            </a:pPr>
            <a:r>
              <a:rPr lang="en-US" sz="1800" dirty="0" smtClean="0">
                <a:ea typeface="+mn-ea"/>
              </a:rPr>
              <a:t>A community</a:t>
            </a:r>
          </a:p>
          <a:p>
            <a:pPr lvl="1">
              <a:spcAft>
                <a:spcPts val="0"/>
              </a:spcAft>
              <a:defRPr/>
            </a:pPr>
            <a:r>
              <a:rPr lang="en-US" sz="1800" dirty="0" smtClean="0">
                <a:ea typeface="+mn-ea"/>
              </a:rPr>
              <a:t>Join and leverage other like-minded users online and in person.</a:t>
            </a:r>
          </a:p>
          <a:p>
            <a:pPr>
              <a:spcAft>
                <a:spcPts val="0"/>
              </a:spcAft>
              <a:defRPr/>
            </a:pPr>
            <a:endParaRPr lang="en-US" sz="1800" dirty="0">
              <a:ea typeface="+mn-ea"/>
            </a:endParaRPr>
          </a:p>
          <a:p>
            <a:pPr>
              <a:spcAft>
                <a:spcPts val="0"/>
              </a:spcAft>
              <a:defRPr/>
            </a:pPr>
            <a:endParaRPr lang="en-US" sz="1800" dirty="0" smtClean="0">
              <a:ea typeface="+mn-ea"/>
            </a:endParaRPr>
          </a:p>
        </p:txBody>
      </p:sp>
      <p:sp>
        <p:nvSpPr>
          <p:cNvPr id="2" name="Slide Number Placeholder 1"/>
          <p:cNvSpPr>
            <a:spLocks noGrp="1"/>
          </p:cNvSpPr>
          <p:nvPr>
            <p:ph type="sldNum" sz="quarter" idx="12"/>
          </p:nvPr>
        </p:nvSpPr>
        <p:spPr/>
        <p:txBody>
          <a:bodyPr/>
          <a:lstStyle/>
          <a:p>
            <a:fld id="{4FAB73BC-B049-4115-A692-8D63A059BFB8}" type="slidenum">
              <a:rPr lang="en-US" smtClean="0"/>
              <a:t>8</a:t>
            </a:fld>
            <a:endParaRPr lang="en-US" dirty="0"/>
          </a:p>
        </p:txBody>
      </p:sp>
    </p:spTree>
    <p:extLst>
      <p:ext uri="{BB962C8B-B14F-4D97-AF65-F5344CB8AC3E}">
        <p14:creationId xmlns:p14="http://schemas.microsoft.com/office/powerpoint/2010/main" val="191437820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57200" y="0"/>
            <a:ext cx="8229600" cy="1077913"/>
          </a:xfrm>
        </p:spPr>
        <p:txBody>
          <a:bodyPr/>
          <a:lstStyle/>
          <a:p>
            <a:r>
              <a:rPr lang="en-US" altLang="en-US" dirty="0" smtClean="0">
                <a:cs typeface="Tahoma" pitchFamily="34" charset="0"/>
              </a:rPr>
              <a:t>What SWAMP Can Do for Developers</a:t>
            </a:r>
          </a:p>
        </p:txBody>
      </p:sp>
      <p:sp>
        <p:nvSpPr>
          <p:cNvPr id="36867" name="Content Placeholder 2"/>
          <p:cNvSpPr>
            <a:spLocks noGrp="1"/>
          </p:cNvSpPr>
          <p:nvPr>
            <p:ph idx="1"/>
          </p:nvPr>
        </p:nvSpPr>
        <p:spPr>
          <a:xfrm>
            <a:off x="232913" y="1154590"/>
            <a:ext cx="8566030" cy="5174660"/>
          </a:xfrm>
        </p:spPr>
        <p:txBody>
          <a:bodyPr>
            <a:noAutofit/>
          </a:bodyPr>
          <a:lstStyle/>
          <a:p>
            <a:r>
              <a:rPr lang="en-US" altLang="en-US" sz="1800" dirty="0">
                <a:cs typeface="Tahoma" pitchFamily="34" charset="0"/>
              </a:rPr>
              <a:t>Automates building packages on SWAMP platforms</a:t>
            </a:r>
          </a:p>
          <a:p>
            <a:r>
              <a:rPr lang="en-US" altLang="en-US" sz="1800" dirty="0">
                <a:cs typeface="Tahoma" pitchFamily="34" charset="0"/>
              </a:rPr>
              <a:t>Automates assessing software packages in C/C++, Java, </a:t>
            </a:r>
            <a:r>
              <a:rPr lang="en-US" altLang="en-US" sz="1800" dirty="0" smtClean="0">
                <a:cs typeface="Tahoma" pitchFamily="34" charset="0"/>
              </a:rPr>
              <a:t>Python, or </a:t>
            </a:r>
            <a:r>
              <a:rPr lang="en-US" altLang="en-US" sz="1800" smtClean="0">
                <a:cs typeface="Tahoma" pitchFamily="34" charset="0"/>
              </a:rPr>
              <a:t>Ruby with </a:t>
            </a:r>
            <a:r>
              <a:rPr lang="en-US" altLang="en-US" sz="1800" dirty="0">
                <a:cs typeface="Tahoma" pitchFamily="34" charset="0"/>
              </a:rPr>
              <a:t>tools in the </a:t>
            </a:r>
            <a:r>
              <a:rPr lang="en-US" altLang="en-US" sz="1800" dirty="0" smtClean="0">
                <a:cs typeface="Tahoma" pitchFamily="34" charset="0"/>
              </a:rPr>
              <a:t>SWAMP</a:t>
            </a:r>
          </a:p>
          <a:p>
            <a:r>
              <a:rPr lang="en-US" altLang="en-US" sz="1800" dirty="0">
                <a:cs typeface="Tahoma" pitchFamily="34" charset="0"/>
              </a:rPr>
              <a:t>Free access to commercial tools for open-source developers, students, &amp; </a:t>
            </a:r>
            <a:r>
              <a:rPr lang="en-US" altLang="en-US" sz="1800" dirty="0" smtClean="0">
                <a:cs typeface="Tahoma" pitchFamily="34" charset="0"/>
              </a:rPr>
              <a:t>educators</a:t>
            </a:r>
          </a:p>
          <a:p>
            <a:r>
              <a:rPr lang="en-US" altLang="en-US" sz="1800" dirty="0" smtClean="0">
                <a:cs typeface="Tahoma" pitchFamily="34" charset="0"/>
              </a:rPr>
              <a:t>Analyzes Results</a:t>
            </a:r>
          </a:p>
          <a:p>
            <a:pPr lvl="1"/>
            <a:r>
              <a:rPr lang="en-US" altLang="en-US" sz="1800" dirty="0" smtClean="0">
                <a:cs typeface="Tahoma" pitchFamily="34" charset="0"/>
              </a:rPr>
              <a:t>View </a:t>
            </a:r>
            <a:r>
              <a:rPr lang="en-US" altLang="en-US" sz="1800" dirty="0">
                <a:cs typeface="Tahoma" pitchFamily="34" charset="0"/>
              </a:rPr>
              <a:t>weakness </a:t>
            </a:r>
            <a:r>
              <a:rPr lang="en-US" altLang="en-US" sz="1800" dirty="0" smtClean="0">
                <a:cs typeface="Tahoma" pitchFamily="34" charset="0"/>
              </a:rPr>
              <a:t>results</a:t>
            </a:r>
          </a:p>
          <a:p>
            <a:pPr lvl="1"/>
            <a:r>
              <a:rPr lang="en-US" altLang="en-US" sz="1800" dirty="0" smtClean="0">
                <a:cs typeface="Tahoma" pitchFamily="34" charset="0"/>
              </a:rPr>
              <a:t>View </a:t>
            </a:r>
            <a:r>
              <a:rPr lang="en-US" altLang="en-US" sz="1800" dirty="0">
                <a:cs typeface="Tahoma" pitchFamily="34" charset="0"/>
              </a:rPr>
              <a:t>integrated multi-tool results from the same version of a </a:t>
            </a:r>
            <a:r>
              <a:rPr lang="en-US" altLang="en-US" sz="1800" dirty="0" smtClean="0">
                <a:cs typeface="Tahoma" pitchFamily="34" charset="0"/>
              </a:rPr>
              <a:t>package</a:t>
            </a:r>
          </a:p>
          <a:p>
            <a:pPr lvl="1"/>
            <a:r>
              <a:rPr lang="en-US" altLang="en-US" sz="1800" dirty="0" smtClean="0">
                <a:cs typeface="Tahoma" pitchFamily="34" charset="0"/>
              </a:rPr>
              <a:t>Compare </a:t>
            </a:r>
            <a:r>
              <a:rPr lang="en-US" altLang="en-US" sz="1800" dirty="0">
                <a:cs typeface="Tahoma" pitchFamily="34" charset="0"/>
              </a:rPr>
              <a:t>results between package </a:t>
            </a:r>
            <a:r>
              <a:rPr lang="en-US" altLang="en-US" sz="1800" dirty="0" smtClean="0">
                <a:cs typeface="Tahoma" pitchFamily="34" charset="0"/>
              </a:rPr>
              <a:t>versions</a:t>
            </a:r>
          </a:p>
          <a:p>
            <a:pPr lvl="1"/>
            <a:r>
              <a:rPr lang="en-US" altLang="en-US" sz="1800" dirty="0" smtClean="0">
                <a:cs typeface="Tahoma" pitchFamily="34" charset="0"/>
              </a:rPr>
              <a:t>Inter</a:t>
            </a:r>
            <a:r>
              <a:rPr lang="en-US" altLang="en-US" sz="1800" dirty="0">
                <a:cs typeface="Tahoma" pitchFamily="34" charset="0"/>
              </a:rPr>
              <a:t>-tool result viewing</a:t>
            </a:r>
          </a:p>
          <a:p>
            <a:r>
              <a:rPr lang="en-US" altLang="en-US" sz="1800" dirty="0" smtClean="0">
                <a:cs typeface="Tahoma" pitchFamily="34" charset="0"/>
              </a:rPr>
              <a:t>Protects </a:t>
            </a:r>
            <a:r>
              <a:rPr lang="en-US" altLang="en-US" sz="1800" dirty="0">
                <a:cs typeface="Tahoma" pitchFamily="34" charset="0"/>
              </a:rPr>
              <a:t>privacy of results</a:t>
            </a:r>
          </a:p>
          <a:p>
            <a:r>
              <a:rPr lang="en-US" altLang="en-US" sz="1800" dirty="0" smtClean="0">
                <a:cs typeface="Tahoma" pitchFamily="34" charset="0"/>
              </a:rPr>
              <a:t>Support </a:t>
            </a:r>
            <a:r>
              <a:rPr lang="en-US" altLang="en-US" sz="1800" dirty="0">
                <a:cs typeface="Tahoma" pitchFamily="34" charset="0"/>
              </a:rPr>
              <a:t>third-party assessments, so SWAMP can provide assurance evidence to </a:t>
            </a:r>
            <a:r>
              <a:rPr lang="en-US" altLang="en-US" sz="1800" dirty="0" smtClean="0">
                <a:cs typeface="Tahoma" pitchFamily="34" charset="0"/>
              </a:rPr>
              <a:t>acquirer</a:t>
            </a:r>
            <a:endParaRPr lang="en-US" altLang="en-US" sz="1800" dirty="0">
              <a:cs typeface="Tahoma" pitchFamily="34" charset="0"/>
            </a:endParaRPr>
          </a:p>
        </p:txBody>
      </p:sp>
      <p:sp>
        <p:nvSpPr>
          <p:cNvPr id="2" name="Slide Number Placeholder 1"/>
          <p:cNvSpPr>
            <a:spLocks noGrp="1"/>
          </p:cNvSpPr>
          <p:nvPr>
            <p:ph type="sldNum" sz="quarter" idx="12"/>
          </p:nvPr>
        </p:nvSpPr>
        <p:spPr/>
        <p:txBody>
          <a:bodyPr/>
          <a:lstStyle/>
          <a:p>
            <a:fld id="{4FAB73BC-B049-4115-A692-8D63A059BFB8}" type="slidenum">
              <a:rPr lang="en-US" smtClean="0"/>
              <a:t>9</a:t>
            </a:fld>
            <a:endParaRPr lang="en-US" dirty="0"/>
          </a:p>
        </p:txBody>
      </p:sp>
    </p:spTree>
    <p:extLst>
      <p:ext uri="{BB962C8B-B14F-4D97-AF65-F5344CB8AC3E}">
        <p14:creationId xmlns:p14="http://schemas.microsoft.com/office/powerpoint/2010/main" val="1735471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Custom 2">
      <a:dk1>
        <a:sysClr val="windowText" lastClr="000000"/>
      </a:dk1>
      <a:lt1>
        <a:sysClr val="window" lastClr="FFFFFF"/>
      </a:lt1>
      <a:dk2>
        <a:srgbClr val="323232"/>
      </a:dk2>
      <a:lt2>
        <a:srgbClr val="E3DED1"/>
      </a:lt2>
      <a:accent1>
        <a:srgbClr val="A5300F"/>
      </a:accent1>
      <a:accent2>
        <a:srgbClr val="D55816"/>
      </a:accent2>
      <a:accent3>
        <a:srgbClr val="E19825"/>
      </a:accent3>
      <a:accent4>
        <a:srgbClr val="B19C7D"/>
      </a:accent4>
      <a:accent5>
        <a:srgbClr val="7F5F52"/>
      </a:accent5>
      <a:accent6>
        <a:srgbClr val="B27D49"/>
      </a:accent6>
      <a:hlink>
        <a:srgbClr val="CC7B04"/>
      </a:hlink>
      <a:folHlink>
        <a:srgbClr val="E19825"/>
      </a:folHlink>
    </a:clrScheme>
    <a:fontScheme name="Banded">
      <a:maj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tint val="98000"/>
              </a:schemeClr>
              <a:schemeClr val="phClr">
                <a:tint val="99000"/>
                <a:shade val="96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xmlns="" name="Banded" id="{98DFF888-2449-4D28-977C-6306C017633E}" vid="{C3935CB6-B0E3-44A7-AB37-996D901F73A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5658</TotalTime>
  <Words>1505</Words>
  <Application>Microsoft Macintosh PowerPoint</Application>
  <PresentationFormat>On-screen Show (4:3)</PresentationFormat>
  <Paragraphs>184</Paragraphs>
  <Slides>18</Slides>
  <Notes>7</Notes>
  <HiddenSlides>1</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Banded</vt:lpstr>
      <vt:lpstr>Getting to Know the SWAMP (Software Assurance Marketplace)</vt:lpstr>
      <vt:lpstr>PowerPoint Presentation</vt:lpstr>
      <vt:lpstr>PowerPoint Presentation</vt:lpstr>
      <vt:lpstr>PowerPoint Presentation</vt:lpstr>
      <vt:lpstr>PowerPoint Presentation</vt:lpstr>
      <vt:lpstr>PowerPoint Presentation</vt:lpstr>
      <vt:lpstr>PowerPoint Presentation</vt:lpstr>
      <vt:lpstr>Key Attributes</vt:lpstr>
      <vt:lpstr>What SWAMP Can Do for Developers</vt:lpstr>
      <vt:lpstr>Run the Tools Early, Run Them Often</vt:lpstr>
      <vt:lpstr>PowerPoint Presentation</vt:lpstr>
      <vt:lpstr>Open &amp; Open-Source</vt:lpstr>
      <vt:lpstr>Long Term Vision</vt:lpstr>
      <vt:lpstr>Tour</vt:lpstr>
      <vt:lpstr>Tour</vt:lpstr>
      <vt:lpstr>Tour</vt:lpstr>
      <vt:lpstr>Contacts</vt:lpstr>
      <vt:lpstr>Questions?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Anita Erven</dc:creator>
  <cp:lastModifiedBy>Irene Landrum</cp:lastModifiedBy>
  <cp:revision>176</cp:revision>
  <dcterms:created xsi:type="dcterms:W3CDTF">2014-04-16T19:27:26Z</dcterms:created>
  <dcterms:modified xsi:type="dcterms:W3CDTF">2015-08-25T13:47:19Z</dcterms:modified>
</cp:coreProperties>
</file>

<file path=docProps/thumbnail.jpeg>
</file>